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3" r:id="rId1"/>
  </p:sldMasterIdLst>
  <p:notesMasterIdLst>
    <p:notesMasterId r:id="rId20"/>
  </p:notesMasterIdLst>
  <p:handoutMasterIdLst>
    <p:handoutMasterId r:id="rId21"/>
  </p:handoutMasterIdLst>
  <p:sldIdLst>
    <p:sldId id="262" r:id="rId2"/>
    <p:sldId id="263" r:id="rId3"/>
    <p:sldId id="273" r:id="rId4"/>
    <p:sldId id="272" r:id="rId5"/>
    <p:sldId id="264" r:id="rId6"/>
    <p:sldId id="280" r:id="rId7"/>
    <p:sldId id="283" r:id="rId8"/>
    <p:sldId id="285" r:id="rId9"/>
    <p:sldId id="284" r:id="rId10"/>
    <p:sldId id="261" r:id="rId11"/>
    <p:sldId id="274" r:id="rId12"/>
    <p:sldId id="275" r:id="rId13"/>
    <p:sldId id="276" r:id="rId14"/>
    <p:sldId id="278" r:id="rId15"/>
    <p:sldId id="279" r:id="rId16"/>
    <p:sldId id="286" r:id="rId17"/>
    <p:sldId id="277" r:id="rId18"/>
    <p:sldId id="271" r:id="rId19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74" userDrawn="1">
          <p15:clr>
            <a:srgbClr val="A4A3A4"/>
          </p15:clr>
        </p15:guide>
        <p15:guide id="2" pos="2182" userDrawn="1">
          <p15:clr>
            <a:srgbClr val="A4A3A4"/>
          </p15:clr>
        </p15:guide>
        <p15:guide id="3" orient="horz" pos="3108" userDrawn="1">
          <p15:clr>
            <a:srgbClr val="A4A3A4"/>
          </p15:clr>
        </p15:guide>
        <p15:guide id="4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11" autoAdjust="0"/>
    <p:restoredTop sz="94622" autoAdjust="0"/>
  </p:normalViewPr>
  <p:slideViewPr>
    <p:cSldViewPr snapToObjects="1">
      <p:cViewPr varScale="1">
        <p:scale>
          <a:sx n="109" d="100"/>
          <a:sy n="109" d="100"/>
        </p:scale>
        <p:origin x="184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6" d="100"/>
          <a:sy n="86" d="100"/>
        </p:scale>
        <p:origin x="3786" y="78"/>
      </p:cViewPr>
      <p:guideLst>
        <p:guide orient="horz" pos="2874"/>
        <p:guide pos="2182"/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0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15374" y="0"/>
            <a:ext cx="2918830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24AE08-E834-41F8-85DD-DEE5626A7194}" type="datetimeFigureOut">
              <a:rPr lang="hu-HU" smtClean="0"/>
              <a:t>2016.01.07.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0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15374" y="9371285"/>
            <a:ext cx="2918830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674C77-0016-4281-8695-36B682C0624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49198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0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0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230F8-2015-46AC-9C15-B08EDE877F5D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0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0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5C11E-540C-488B-B718-84796C0B45F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658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9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47326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1821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730596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823335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06762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05960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527447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467677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61757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877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14562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0596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49060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68394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07822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13707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55479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7880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25497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  <p:sldLayoutId id="2147483766" r:id="rId13"/>
    <p:sldLayoutId id="2147483767" r:id="rId14"/>
    <p:sldLayoutId id="2147483768" r:id="rId15"/>
    <p:sldLayoutId id="2147483769" r:id="rId16"/>
    <p:sldLayoutId id="2147483664" r:id="rId17"/>
    <p:sldLayoutId id="2147483666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fejlesztes@szszbmo.hu" TargetMode="External"/><Relationship Id="rId2" Type="http://schemas.openxmlformats.org/officeDocument/2006/relationships/hyperlink" Target="http://www.szechenyi2020.h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1772816"/>
            <a:ext cx="7992888" cy="3312368"/>
          </a:xfrm>
        </p:spPr>
        <p:txBody>
          <a:bodyPr>
            <a:normAutofit fontScale="90000"/>
          </a:bodyPr>
          <a:lstStyle/>
          <a:p>
            <a:pPr algn="ctr"/>
            <a:r>
              <a:rPr lang="hu-HU" sz="31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Szociális alapszolgáltatások infrastruktúrájának bővítése, fejlesztése</a:t>
            </a:r>
            <a:r>
              <a:rPr lang="hu-HU" sz="3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3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3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3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31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TOP-4.2.1-15</a:t>
            </a:r>
            <a:br>
              <a:rPr lang="hu-HU" sz="31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7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7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Nyíregyháza, 2016. január 08.</a:t>
            </a:r>
            <a:br>
              <a:rPr lang="hu-HU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				</a:t>
            </a:r>
            <a:r>
              <a:rPr lang="hu-HU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		</a:t>
            </a:r>
            <a:r>
              <a:rPr lang="hu-HU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Ardó </a:t>
            </a:r>
            <a:r>
              <a:rPr lang="hu-HU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Annamária</a:t>
            </a:r>
            <a:endParaRPr lang="hu-HU" sz="1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C:\Users\ASUS\Desktop\ENPI nyitókonferencia\cimerkicsi.pn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87222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" y="44624"/>
            <a:ext cx="8028383" cy="1224136"/>
          </a:xfrm>
        </p:spPr>
        <p:txBody>
          <a:bodyPr>
            <a:normAutofit/>
          </a:bodyPr>
          <a:lstStyle/>
          <a:p>
            <a:pPr algn="ctr"/>
            <a: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ÖNÁLLÓAN NEM TÁMOGATHATÓ, VÁLASZTHATÓ TEVÉKENYSÉGEK</a:t>
            </a:r>
            <a: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u-HU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00274" y="1700808"/>
            <a:ext cx="8088150" cy="474486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hu-HU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Önállóan támogatható tevékenységekkel együtt támogatható!</a:t>
            </a:r>
          </a:p>
          <a:p>
            <a:pPr marL="0" lvl="0" indent="0">
              <a:buNone/>
            </a:pPr>
            <a:endParaRPr lang="hu-HU" sz="20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megvalósuló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tevékenységek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részeként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családbarát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funkciók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elhelyezése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kialakítása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(pl.: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játszósarok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hu-HU" sz="18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hatályos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jogszabályokban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minimálisan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előírt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számú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parkoló-férőhely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akadálymentes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parkoló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férőhely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fejlesztése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Indokolt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esetben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hatályos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jogszabályokban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minimálisan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előírt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szám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feletti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parkoló-férőhely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akadálymentes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parkoló-férőhely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létesítése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támogatható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melyet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megalapozó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dokumentumban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szükséges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bemutatni</a:t>
            </a:r>
            <a:endParaRPr lang="hu-HU" sz="18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megújuló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energiaforrások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alkalmazása</a:t>
            </a:r>
            <a:endParaRPr lang="hu-HU" sz="18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hu-HU" sz="5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u-HU" sz="1400" dirty="0"/>
          </a:p>
        </p:txBody>
      </p:sp>
      <p:pic>
        <p:nvPicPr>
          <p:cNvPr id="4" name="Picture 2" descr="C:\Users\ASUS\Desktop\ENPI nyitókonferencia\cimerkicsi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274" y="5978260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68330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44624"/>
            <a:ext cx="7308303" cy="1152128"/>
          </a:xfrm>
        </p:spPr>
        <p:txBody>
          <a:bodyPr>
            <a:normAutofit fontScale="90000"/>
          </a:bodyPr>
          <a:lstStyle/>
          <a:p>
            <a:pPr lvl="2" algn="ctr" defTabSz="457200" rtl="0">
              <a:spcBef>
                <a:spcPct val="0"/>
              </a:spcBef>
            </a:pPr>
            <a: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ÖNÁLLÓAN NEM TÁMOGATHATÓ, KÖTELEZŐEN MEGVALÓSÍTANDÓ TEVÉKENYSÉGEK</a:t>
            </a:r>
            <a:r>
              <a:rPr lang="hu-HU" b="1" dirty="0" smtClean="0"/>
              <a:t/>
            </a:r>
            <a:br>
              <a:rPr lang="hu-HU" b="1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9599" y="1556792"/>
            <a:ext cx="6347714" cy="4484571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Akadálymentesítés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amennyiben releváns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Szórt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azbeszt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mentesítése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– 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amennyiben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releváns</a:t>
            </a:r>
            <a:endParaRPr lang="hu-HU" sz="20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Energiahatékonysági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intézkedések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amennyiben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releváns</a:t>
            </a:r>
            <a:endParaRPr lang="hu-HU" sz="20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Nyilvánosság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biztosítása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u-HU" sz="20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C:\Users\ASUS\Desktop\ENPI nyitókonferencia\cimerkicsi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733256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5992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" y="44624"/>
            <a:ext cx="8028383" cy="1008112"/>
          </a:xfrm>
        </p:spPr>
        <p:txBody>
          <a:bodyPr>
            <a:normAutofit/>
          </a:bodyPr>
          <a:lstStyle/>
          <a:p>
            <a:pPr algn="ctr"/>
            <a:r>
              <a:rPr lang="hu-HU" sz="28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8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8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 TÁMOGATHATÓ TEVÉKENYSÉGEK</a:t>
            </a:r>
            <a:endParaRPr lang="hu-HU" sz="28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196752"/>
            <a:ext cx="7632847" cy="5320933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endParaRPr lang="hu-HU" sz="4300" b="1" u="sng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hu-HU" sz="43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Különösen nem támogatható:</a:t>
            </a:r>
          </a:p>
          <a:p>
            <a:pPr marL="0" indent="0" algn="just">
              <a:buNone/>
            </a:pPr>
            <a:endParaRPr lang="hu-HU" sz="43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jelzőrendszeres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házi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segítségnyújtás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hu-HU" sz="40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bentlakásos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átmeneti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otthonok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fejlesztése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hu-HU" sz="40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szállás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lakás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céljára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szolgáló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helyiségek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kialakítása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hu-HU" sz="40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képzés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beleértve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új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eszközök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gépek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kezelésének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betanítása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hu-HU" sz="40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lakóépületek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fejlesztése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hu-HU" sz="40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jelen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felhívásban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foglalt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fejlesztésekhez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közvetlenül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kapcsolódó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költségek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hu-HU" sz="40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gépjárműadó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valamint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CASCO </a:t>
            </a: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Kötelező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Gépjármű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Felelősség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Biztosítás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díja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hu-HU" sz="40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egyszer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használatos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eszközök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forgóeszközök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beszerzése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hu-HU" sz="40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használt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eszközök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beszerzése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u-HU" sz="40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u-HU" sz="22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AutoNum type="arabicPeriod"/>
            </a:pPr>
            <a:endParaRPr lang="hu-HU" dirty="0"/>
          </a:p>
          <a:p>
            <a:r>
              <a:rPr lang="en-US" dirty="0"/>
              <a:t> </a:t>
            </a:r>
            <a:endParaRPr lang="hu-HU" dirty="0"/>
          </a:p>
          <a:p>
            <a:pPr marL="0" indent="0">
              <a:buNone/>
            </a:pPr>
            <a:endParaRPr lang="hu-HU" sz="1400" dirty="0"/>
          </a:p>
        </p:txBody>
      </p:sp>
      <p:pic>
        <p:nvPicPr>
          <p:cNvPr id="4" name="Picture 2" descr="C:\Users\ASUS\Desktop\ENPI nyitókonferencia\cimerkicsi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733256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42396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" y="44624"/>
            <a:ext cx="6957312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KIVÁLASZTÁSI ELJÁRÁS, TARTALMI ÉRTÉKELÉSI SZEMPONTOK</a:t>
            </a:r>
            <a:endParaRPr lang="hu-HU" sz="2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9599" y="1556792"/>
            <a:ext cx="6347714" cy="448457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hu-HU" sz="2400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Irányító Hatóság a támogatási kérelmekről való döntés megalapozására </a:t>
            </a:r>
            <a:r>
              <a:rPr lang="hu-HU" sz="2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Döntés-előkészítő Bizottságot </a:t>
            </a: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hív össze.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hu-HU" sz="2500" b="1" i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Tartalmi értékelési szempontok: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Pályázati Felhívás: 20-23.o.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hu-HU" sz="24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hu-HU" sz="24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17200" indent="-457200" algn="just">
              <a:lnSpc>
                <a:spcPct val="120000"/>
              </a:lnSpc>
              <a:spcBef>
                <a:spcPts val="0"/>
              </a:spcBef>
              <a:buAutoNum type="arabicPeriod" startAt="11"/>
            </a:pPr>
            <a:endParaRPr lang="hu-HU" sz="25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hu-HU" sz="20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hu-HU" sz="2000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hu-HU" sz="2000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C:\Users\ASUS\Desktop\ENPI nyitókonferencia\cimerkicsi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041362"/>
            <a:ext cx="1080120" cy="571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45954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947192"/>
          </a:xfrm>
        </p:spPr>
        <p:txBody>
          <a:bodyPr>
            <a:noAutofit/>
          </a:bodyPr>
          <a:lstStyle/>
          <a:p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KÖTELEZŐEN CSATOLANDÓ DOKUMENTUMOK A TÁMOGATÁSI KÉRELEM BEADÁSAKOR I.</a:t>
            </a:r>
            <a:endParaRPr lang="hu-HU" sz="20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9599" y="1772816"/>
            <a:ext cx="6347714" cy="4176464"/>
          </a:xfrm>
        </p:spPr>
        <p:txBody>
          <a:bodyPr>
            <a:noAutofit/>
          </a:bodyPr>
          <a:lstStyle/>
          <a:p>
            <a:pPr lvl="0"/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Alapító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vagy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létesítő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okirat</a:t>
            </a:r>
            <a:endParaRPr lang="hu-HU" sz="16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Szolgáltatói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nyilvántartásba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vételt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igazoló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dokumentum</a:t>
            </a:r>
            <a:endParaRPr lang="hu-HU" sz="16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Átláthatósági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nyilatkozat</a:t>
            </a:r>
            <a:endParaRPr lang="hu-HU" sz="16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Megalapozó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dokumentum</a:t>
            </a:r>
            <a:endParaRPr lang="hu-HU" sz="16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Helyszínrajz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vázrajz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jelenlegi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tervezett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állapot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bemutatása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rövid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műszaki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leírás</a:t>
            </a:r>
            <a:endParaRPr lang="hu-HU" sz="16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Konzorciumi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megállapodás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támogatási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kérelem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benyújtására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amennyiben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releváns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hu-HU" sz="16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200000"/>
              </a:lnSpc>
              <a:spcBef>
                <a:spcPts val="0"/>
              </a:spcBef>
              <a:buClr>
                <a:srgbClr val="5FCBEF"/>
              </a:buClr>
              <a:buNone/>
            </a:pPr>
            <a:endParaRPr lang="hu-HU" sz="15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C:\Users\ASUS\Desktop\ENPI nyitókonferencia\cimerkicsi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981" y="5949280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78521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5691" y="609600"/>
            <a:ext cx="6347713" cy="1019200"/>
          </a:xfrm>
        </p:spPr>
        <p:txBody>
          <a:bodyPr>
            <a:noAutofit/>
          </a:bodyPr>
          <a:lstStyle/>
          <a:p>
            <a:r>
              <a:rPr lang="hu-HU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KÖTELEZŐEN CSATOLANDÓ DOKUMENTUMOK A TÁMOGATÁSI KÉRELEM BEADÁSAKOR </a:t>
            </a: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</a:t>
            </a:r>
            <a:endParaRPr lang="hu-HU" sz="2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9599" y="1700808"/>
            <a:ext cx="6347714" cy="4340555"/>
          </a:xfrm>
        </p:spPr>
        <p:txBody>
          <a:bodyPr>
            <a:normAutofit/>
          </a:bodyPr>
          <a:lstStyle/>
          <a:p>
            <a:pPr lvl="0"/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Nyilatkozatok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hu-HU" sz="16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Helyi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önkormányzat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illetve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helyi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önkormányzattal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feladatellátási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szerződést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kötő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szervezet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projektgazda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esetén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nyilatkozat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arról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hogy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fejlesztés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illeszkedik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szociális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szolgáltatástervezési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koncepcióhoz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vagy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amennyiben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rendelkezik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település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szociális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szolgáltatástervezési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koncepcióval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önkormányzati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képviselő-testületi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döntés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benyújtása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szükséges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fejlesztés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támogatásáról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u-HU" sz="1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Nemzeti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Rehabilitációs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Szociális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Hivatal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támogató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nyilatkozata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új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férőhely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létrehozás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esetén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kapacitás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növelésének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jóváhagyásáról</a:t>
            </a:r>
            <a:endParaRPr lang="hu-HU" sz="1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Helyi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önkormányzat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támogató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nyilatkozata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amennyiben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támogatást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igénylő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önkormányzat</a:t>
            </a:r>
            <a:endParaRPr lang="hu-HU" sz="1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fenntartó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vagy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ingatlan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tul</a:t>
            </a:r>
            <a:r>
              <a:rPr lang="hu-HU" sz="1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</a:t>
            </a:r>
            <a:r>
              <a:rPr lang="en-US" sz="14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donosának</a:t>
            </a:r>
            <a:r>
              <a:rPr lang="en-US" sz="1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hozzájáruló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támogató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nyilatkozata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benyújtásához</a:t>
            </a:r>
            <a:endParaRPr lang="hu-HU" sz="1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dirty="0"/>
          </a:p>
        </p:txBody>
      </p:sp>
      <p:pic>
        <p:nvPicPr>
          <p:cNvPr id="4" name="Picture 2" descr="C:\Users\ASUS\Desktop\ENPI nyitókonferencia\cimerkicsi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733256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46376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5691" y="609600"/>
            <a:ext cx="6347713" cy="1019200"/>
          </a:xfrm>
        </p:spPr>
        <p:txBody>
          <a:bodyPr>
            <a:noAutofit/>
          </a:bodyPr>
          <a:lstStyle/>
          <a:p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CSATOLANDÓ </a:t>
            </a:r>
            <a:r>
              <a:rPr lang="hu-HU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DOKUMENTUMOK A TÁMOGATÁSI KÉRELEM BEADÁSAKOR </a:t>
            </a: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 </a:t>
            </a:r>
            <a:endParaRPr lang="hu-HU" sz="2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9598" y="1268760"/>
            <a:ext cx="7418785" cy="477260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hu-HU" sz="6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Benyújtható </a:t>
            </a:r>
            <a:r>
              <a:rPr lang="en-US" sz="6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6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konzultáció</a:t>
            </a:r>
            <a:r>
              <a:rPr lang="en-US" sz="6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végén</a:t>
            </a:r>
            <a:r>
              <a:rPr lang="en-US" sz="6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vagy</a:t>
            </a:r>
            <a:r>
              <a:rPr lang="en-US" sz="6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mérföldköveknél</a:t>
            </a:r>
            <a:endParaRPr lang="hu-HU" sz="64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Beruházásra</a:t>
            </a: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vonatkozó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tervezői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költségbecslés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amennyiben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releváns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hu-HU" sz="48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Költség-haszon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elemzés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amennyiben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releváns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hu-HU" sz="48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Ingatlanvásárlás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esetén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a 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támogatásból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megvásárolni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kívánt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ingatlanról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szóló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hivatalos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értékbecslés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minősített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értékbecslőtől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amennyiben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releváns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hu-HU" sz="48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Energiatanúsítvány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megújításra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kerülő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épületről</a:t>
            </a:r>
            <a:endParaRPr lang="hu-HU" sz="48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Arányosítás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alátámasztására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készített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kimutatás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amennyiben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releváns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hu-HU" sz="48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Építési</a:t>
            </a: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engedély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köteles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fejlesztés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esetében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Jogerős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építési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engedély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engedélyező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hatóság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által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elfogadott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teljes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engedélyezési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szintű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tervdokumentáció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hu-HU" sz="4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amennyiben</a:t>
            </a: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releváns</a:t>
            </a:r>
            <a:endParaRPr lang="hu-HU" sz="48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Konzorciumi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megállapodás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támogatásban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részesített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megvalósítására</a:t>
            </a:r>
            <a:r>
              <a:rPr lang="hu-HU" sz="4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amennyiben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releváns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hu-HU" sz="48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Nyilatkozatok</a:t>
            </a:r>
            <a:endParaRPr lang="hu-HU" sz="48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Tervezői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statikus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nyilatkozatok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igazolások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új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épület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építése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vagy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ingatlankiváltás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esetén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amennyiben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releváns</a:t>
            </a:r>
            <a:endParaRPr lang="hu-HU" sz="48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Fajlagos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költségkimutatás</a:t>
            </a:r>
            <a:endParaRPr lang="hu-HU" sz="48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Akadálymentesítésről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szóló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tervfejezet</a:t>
            </a:r>
            <a:r>
              <a:rPr lang="hu-HU" sz="4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amennyiben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releváns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hu-HU" sz="48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Nyilatkozat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kiváltott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ingatlan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hasznosításáról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amennyiben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releváns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hu-HU" sz="48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Ingatlan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(ok)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tulajdoni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lapja</a:t>
            </a:r>
            <a:r>
              <a:rPr lang="hu-HU" sz="4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amennyiben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releváns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hu-HU" sz="48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Konzorciumi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megállapodás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hu-HU" sz="4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(amennyiben </a:t>
            </a:r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releváns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hu-HU" sz="48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hu-HU" sz="48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dirty="0"/>
          </a:p>
        </p:txBody>
      </p:sp>
      <p:pic>
        <p:nvPicPr>
          <p:cNvPr id="4" name="Picture 2" descr="C:\Users\ASUS\Desktop\ENPI nyitókonferencia\cimerkicsi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612" y="5953779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47153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" y="44624"/>
            <a:ext cx="6957312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7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TOVÁBBI INFORMÁCIÓK</a:t>
            </a:r>
            <a:br>
              <a:rPr lang="hu-HU" sz="27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u-HU" sz="27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9599" y="1124744"/>
            <a:ext cx="6347714" cy="491661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hu-HU" sz="2000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hu-HU" sz="2000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Széchenyi 2020 ügyfélszolgálata</a:t>
            </a:r>
          </a:p>
          <a:p>
            <a:pPr lvl="2" algn="just">
              <a:buFontTx/>
              <a:buChar char="-"/>
            </a:pPr>
            <a:r>
              <a:rPr lang="hu-HU" sz="1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www.szechenyi2020.hu</a:t>
            </a:r>
            <a:endParaRPr lang="hu-HU" sz="18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endParaRPr lang="hu-HU" sz="20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hu-HU" sz="2000" b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Szabolcs-Szatmár-Bereg </a:t>
            </a:r>
            <a:r>
              <a:rPr lang="hu-HU" sz="2000" b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Megyei Önkormányzat</a:t>
            </a:r>
            <a:endParaRPr lang="hu-HU" sz="2000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85850" lvl="2" indent="-285750" algn="just">
              <a:buFontTx/>
              <a:buChar char="-"/>
            </a:pPr>
            <a:r>
              <a:rPr lang="hu-HU" sz="1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fejlesztes@szszbmo.hu</a:t>
            </a:r>
            <a:endParaRPr lang="hu-HU" sz="18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2" indent="0" algn="just">
              <a:buNone/>
            </a:pPr>
            <a:endParaRPr lang="hu-HU" sz="18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hu-HU" sz="20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C:\Users\ASUS\Desktop\ENPI nyitókonferencia\cimerkicsi.png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733256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68816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" y="44624"/>
            <a:ext cx="9144000" cy="936104"/>
          </a:xfrm>
        </p:spPr>
        <p:txBody>
          <a:bodyPr/>
          <a:lstStyle/>
          <a:p>
            <a:pPr algn="ctr"/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27584" y="1600200"/>
            <a:ext cx="7488832" cy="49971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hu-HU" sz="2800" b="1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hu-HU" sz="28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hu-HU" sz="28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Köszönöm a megtisztelő figyelmet!</a:t>
            </a:r>
            <a:endParaRPr lang="hu-HU" sz="28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C:\Users\ASUS\Desktop\ENPI nyitókonferencia\cimerkicsi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733256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488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" y="44624"/>
            <a:ext cx="7956376" cy="936104"/>
          </a:xfrm>
        </p:spPr>
        <p:txBody>
          <a:bodyPr>
            <a:normAutofit/>
          </a:bodyPr>
          <a:lstStyle/>
          <a:p>
            <a:pPr algn="ctr"/>
            <a:r>
              <a:rPr lang="hu-HU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FELHÍVÁS CÉLJA, INDOKOLTSÁGA</a:t>
            </a:r>
            <a:endParaRPr lang="hu-HU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412776"/>
            <a:ext cx="7920880" cy="49971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sz="2000" b="1" dirty="0" smtClean="0"/>
          </a:p>
          <a:p>
            <a:pPr marL="0" indent="0">
              <a:buNone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beavatkozás célja: </a:t>
            </a:r>
            <a:endParaRPr lang="hu-HU" sz="2000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u-HU" sz="2000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jó minőségű közszolgáltatásokhoz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hu-HU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szociális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u-HU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gyermekjóléti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gyermekvédelmi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u-HU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rehabilitációs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 egészségügyi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u-HU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továbbá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társadalmi felzárkózást támogató kulturális szolgáltatáshoz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hu-HU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való 	hozzáférés javítása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u-HU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különös tekintettel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közszolgáltatások 	emberi kapacitására és a kapacitáshiányos hátrányos helyzetű 	térségekre</a:t>
            </a:r>
          </a:p>
          <a:p>
            <a:pPr marL="285750" lvl="2" indent="-285750">
              <a:buFontTx/>
              <a:buChar char="-"/>
            </a:pPr>
            <a:endParaRPr lang="hu-HU" sz="1800" dirty="0" smtClean="0">
              <a:solidFill>
                <a:srgbClr val="0070C0"/>
              </a:solidFill>
            </a:endParaRPr>
          </a:p>
          <a:p>
            <a:pPr marL="285750" lvl="2" indent="-285750">
              <a:buFontTx/>
              <a:buChar char="-"/>
            </a:pPr>
            <a:endParaRPr lang="hu-HU" sz="1800" i="1" dirty="0" smtClean="0">
              <a:solidFill>
                <a:srgbClr val="0070C0"/>
              </a:solidFill>
            </a:endParaRPr>
          </a:p>
          <a:p>
            <a:pPr marL="0" lvl="2" indent="0">
              <a:buNone/>
            </a:pPr>
            <a:endParaRPr lang="hu-HU" dirty="0"/>
          </a:p>
          <a:p>
            <a:pPr marL="0" lvl="2" indent="0">
              <a:buNone/>
            </a:pPr>
            <a:endParaRPr lang="hu-HU" b="1" dirty="0"/>
          </a:p>
          <a:p>
            <a:pPr marL="0" indent="0">
              <a:buNone/>
            </a:pPr>
            <a:endParaRPr lang="hu-HU" sz="2000" dirty="0"/>
          </a:p>
          <a:p>
            <a:pPr lvl="0">
              <a:buFontTx/>
              <a:buChar char="-"/>
            </a:pPr>
            <a:endParaRPr lang="hu-HU" sz="2000" dirty="0"/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5" name="Picture 2" descr="C:\Users\ASUS\Desktop\ENPI nyitókonferencia\cimerkicsi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733256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2185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" y="44624"/>
            <a:ext cx="7236295" cy="936104"/>
          </a:xfrm>
        </p:spPr>
        <p:txBody>
          <a:bodyPr>
            <a:normAutofit/>
          </a:bodyPr>
          <a:lstStyle/>
          <a:p>
            <a:pPr algn="ctr"/>
            <a: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TÁMOGATÁSI KÉRELMEK, FINANSZÍROZÁS I.</a:t>
            </a:r>
            <a:endParaRPr lang="hu-HU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9599" y="980728"/>
            <a:ext cx="6347714" cy="506063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u-HU" sz="26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Támogatást igénylők </a:t>
            </a:r>
            <a:r>
              <a:rPr lang="hu-HU" sz="26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köre</a:t>
            </a:r>
          </a:p>
          <a:p>
            <a:pPr marL="0" indent="0">
              <a:buNone/>
            </a:pPr>
            <a:r>
              <a:rPr lang="hu-HU" sz="17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3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Intézmények </a:t>
            </a:r>
            <a:r>
              <a:rPr lang="hu-HU" sz="23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fenntartói/ingatlanok tulajdonosai: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23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Helyi önkormányzatok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23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Helyi és országos nemzetiségi önkormányzatok és társulásaik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23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Önkormányzat többségi tulajdonában lévő gazdasági társaság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23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Egyházak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23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Civil </a:t>
            </a:r>
            <a:r>
              <a:rPr lang="hu-HU" sz="23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szervezetek</a:t>
            </a:r>
            <a:endParaRPr lang="hu-HU" sz="23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hu-HU" sz="23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Non-profit gazdasági társaságok, szervezetek</a:t>
            </a:r>
            <a:endParaRPr lang="hu-HU" sz="23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buNone/>
            </a:pPr>
            <a:r>
              <a:rPr lang="hu-HU" sz="18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Konzorciumban is megvalósítható a pályázat.</a:t>
            </a:r>
            <a:endParaRPr lang="hu-HU" sz="18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hu-HU" sz="17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támogatási kérelem benyújtása</a:t>
            </a:r>
            <a:r>
              <a:rPr lang="hu-HU" sz="16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hu-HU" sz="1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1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2016. február 08 – 2016. április 29.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1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2016. június 27. – 2016. szeptember 30.</a:t>
            </a:r>
          </a:p>
          <a:p>
            <a:pPr marL="0" lvl="0" indent="0">
              <a:buNone/>
            </a:pPr>
            <a:r>
              <a:rPr lang="hu-HU" sz="17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17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 végrehajtására rendelkezésre álló </a:t>
            </a:r>
            <a:r>
              <a:rPr lang="hu-HU" sz="17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időtartam: </a:t>
            </a:r>
            <a:r>
              <a:rPr lang="hu-HU" sz="17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</a:t>
            </a:r>
            <a:r>
              <a:rPr lang="hu-HU" sz="16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hónap</a:t>
            </a:r>
            <a:endParaRPr lang="hu-HU" sz="16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hu-HU" sz="17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Fenntartási </a:t>
            </a:r>
            <a:r>
              <a:rPr lang="hu-HU" sz="17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kötelezettség</a:t>
            </a:r>
            <a:r>
              <a:rPr lang="hu-HU" sz="17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hu-HU" sz="16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év</a:t>
            </a:r>
          </a:p>
          <a:p>
            <a:pPr marL="57150" indent="0">
              <a:buNone/>
            </a:pPr>
            <a:endParaRPr lang="hu-H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C:\Users\ASUS\Desktop\ENPI nyitókonferencia\cimerkicsi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949280"/>
            <a:ext cx="1080120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3305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44624"/>
            <a:ext cx="7308303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7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TÁMOGATÁSI </a:t>
            </a:r>
            <a:r>
              <a:rPr lang="hu-HU" sz="27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KÉRELMEK, FINANSZÍROZÁS </a:t>
            </a:r>
            <a:r>
              <a:rPr lang="hu-HU" sz="27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u-HU" sz="2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9599" y="908720"/>
            <a:ext cx="6347714" cy="513264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endParaRPr lang="hu-HU" sz="2000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Teljes </a:t>
            </a: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keretösszeg: </a:t>
            </a:r>
            <a:r>
              <a:rPr lang="hu-HU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846 millió Ft </a:t>
            </a:r>
          </a:p>
          <a:p>
            <a:pPr lvl="1" algn="just">
              <a:lnSpc>
                <a:spcPct val="150000"/>
              </a:lnSpc>
              <a:buFontTx/>
              <a:buChar char="-"/>
            </a:pPr>
            <a:r>
              <a:rPr lang="hu-HU" sz="1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Első benyújtási szakaszban: 191 millió Ft</a:t>
            </a:r>
          </a:p>
          <a:p>
            <a:pPr lvl="1" algn="just">
              <a:lnSpc>
                <a:spcPct val="150000"/>
              </a:lnSpc>
              <a:buFontTx/>
              <a:buChar char="-"/>
            </a:pPr>
            <a:r>
              <a:rPr lang="hu-HU" sz="1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Második benyújtási szakaszban: 655 millió Ft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Támogatott kérelmek várható száma: </a:t>
            </a:r>
            <a:r>
              <a:rPr lang="hu-HU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 db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Támogatás összege: </a:t>
            </a:r>
            <a:r>
              <a:rPr lang="hu-HU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min.3 millió Ft - </a:t>
            </a:r>
            <a:r>
              <a:rPr lang="hu-HU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hu-HU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hu-HU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150 millió Ft</a:t>
            </a:r>
            <a:endParaRPr lang="hu-HU" sz="20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Támogatás mértéke: </a:t>
            </a:r>
            <a:r>
              <a:rPr lang="hu-HU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100%-</a:t>
            </a:r>
            <a:r>
              <a:rPr lang="hu-HU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</a:t>
            </a:r>
            <a:r>
              <a:rPr lang="hu-HU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finanszírozott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Előleg igénylés lehetősége: </a:t>
            </a:r>
            <a:r>
              <a:rPr lang="hu-HU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megítélt támogatás </a:t>
            </a:r>
            <a:r>
              <a:rPr lang="hu-HU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összegének 50 </a:t>
            </a:r>
            <a:r>
              <a:rPr lang="hu-HU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%-a, </a:t>
            </a:r>
            <a:r>
              <a:rPr lang="hu-HU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maximum </a:t>
            </a:r>
            <a:r>
              <a:rPr lang="hu-HU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300 millió </a:t>
            </a:r>
            <a:r>
              <a:rPr lang="hu-HU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Ft</a:t>
            </a:r>
            <a:r>
              <a:rPr lang="hu-HU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u-HU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C:\Users\ASUS\Desktop\ENPI nyitókonferencia\cimerkicsi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733256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9012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6860315" cy="936104"/>
          </a:xfrm>
        </p:spPr>
        <p:txBody>
          <a:bodyPr>
            <a:normAutofit/>
          </a:bodyPr>
          <a:lstStyle/>
          <a:p>
            <a:pPr marL="0" lvl="2" indent="0">
              <a:buNone/>
            </a:pPr>
            <a:r>
              <a:rPr lang="hu-HU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TÁMOGATHATÓ </a:t>
            </a:r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TEVÉKENYSÉGEK</a:t>
            </a:r>
            <a:endParaRPr lang="hu-HU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124744"/>
            <a:ext cx="7560840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szociális alapszolgáltatások és a gyermekjóléti alapellátás fejlesztése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támogatható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különös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tekintettel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alábbiakra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hu-HU" sz="20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u-HU" sz="20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étkeztetés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hu-HU" sz="18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közösségi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ellátások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hu-HU" sz="18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házi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segítségnyújtás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hu-HU" sz="18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támogató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szolgáltatás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hu-HU" sz="18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utcai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szociális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munka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hu-HU" sz="18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nappali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ellátás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hu-HU" sz="18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család-és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gyermekjóléti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szolgálat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központ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u-HU" sz="18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hu-HU" sz="2400" u="sng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C:\Users\ASUS\Desktop\ENPI nyitókonferencia\cimerkicsi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733256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2131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6860315" cy="936104"/>
          </a:xfrm>
        </p:spPr>
        <p:txBody>
          <a:bodyPr>
            <a:normAutofit fontScale="90000"/>
          </a:bodyPr>
          <a:lstStyle/>
          <a:p>
            <a:pPr marL="0" lvl="2" indent="0">
              <a:buNone/>
            </a:pPr>
            <a:r>
              <a:rPr lang="hu-HU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7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ÖNÁLLÓAN </a:t>
            </a:r>
            <a:r>
              <a:rPr 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TÁMOGATHATÓ </a:t>
            </a:r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TEVÉKENYSÉGEK</a:t>
            </a:r>
            <a:endParaRPr lang="hu-HU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908720"/>
            <a:ext cx="7560840" cy="568863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hu-HU" sz="17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A.) S</a:t>
            </a:r>
            <a:r>
              <a:rPr lang="en-US" sz="1700" b="1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zolgáltatások</a:t>
            </a:r>
            <a:r>
              <a:rPr lang="en-US" sz="17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infrastrukturális</a:t>
            </a:r>
            <a:r>
              <a:rPr lang="en-US" sz="17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b="1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fejlesztése</a:t>
            </a:r>
            <a:r>
              <a:rPr lang="hu-HU" sz="17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férőhely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bővítése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hu-HU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átalakítás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felújítás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beleértve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épületgépészetet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is),</a:t>
            </a:r>
            <a:endParaRPr lang="hu-HU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új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szolgáltatás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létrehozása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hu-HU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étkeztetéshez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szükséges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konyha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kialakítása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fejlesztése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hu-HU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alapszolgáltatásokhoz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kapcsolódó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IKT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infrastruktúra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fejlesztése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hálózati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rendszerek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kiépítése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hu-HU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épülethez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tartozó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telekhatáron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belüli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külső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terek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udvar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zöld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terület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kialakítása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átalakítása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felújítása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u-HU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US" sz="17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7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17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B.) </a:t>
            </a:r>
            <a:r>
              <a:rPr lang="en-US" sz="1700" b="1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Eszközbeszerzés</a:t>
            </a:r>
            <a:r>
              <a:rPr lang="en-US" sz="17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hu-HU" sz="17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eszközök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bútorok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berendezési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felszerelési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tárgyak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beszerzése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hu-HU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külső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terekhez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kapcsolódó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tárgyi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eszközök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beszerzése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hu-HU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járműbeszerzés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u-HU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hu-HU" sz="2400" u="sng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C:\Users\ASUS\Desktop\ENPI nyitókonferencia\cimerkicsi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733256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5652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" y="44624"/>
            <a:ext cx="8604447" cy="1008112"/>
          </a:xfrm>
        </p:spPr>
        <p:txBody>
          <a:bodyPr>
            <a:normAutofit/>
          </a:bodyPr>
          <a:lstStyle/>
          <a:p>
            <a:pPr algn="ctr"/>
            <a: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ÖNÁLLÓAN TÁMOGATHATÓ TEVÉKENYSÉGEK II</a:t>
            </a:r>
            <a:r>
              <a:rPr lang="hu-HU" sz="27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u-HU" sz="27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908720"/>
            <a:ext cx="7632847" cy="56089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500" b="1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Új</a:t>
            </a:r>
            <a:r>
              <a:rPr lang="en-US" sz="15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épület</a:t>
            </a:r>
            <a:r>
              <a:rPr lang="en-US" sz="15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építésére</a:t>
            </a:r>
            <a:r>
              <a:rPr lang="en-US" sz="15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vonatkozó</a:t>
            </a:r>
            <a:r>
              <a:rPr lang="en-US" sz="15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speciális</a:t>
            </a:r>
            <a:r>
              <a:rPr lang="en-US" sz="15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feltételek</a:t>
            </a:r>
            <a:r>
              <a:rPr lang="en-US" sz="15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hu-HU" sz="15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5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már</a:t>
            </a:r>
            <a:r>
              <a:rPr lang="en-US" sz="15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működő</a:t>
            </a:r>
            <a:r>
              <a:rPr lang="en-US" sz="15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intézmények</a:t>
            </a:r>
            <a:r>
              <a:rPr lang="en-US" sz="15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fejlesztése</a:t>
            </a:r>
            <a:r>
              <a:rPr lang="en-US" sz="15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esetén</a:t>
            </a:r>
            <a:r>
              <a:rPr lang="en-US" sz="15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ha:</a:t>
            </a:r>
            <a:endParaRPr lang="hu-HU" sz="15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épület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amelyben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fejleszteni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kívánt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szociális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alapszolgáltatás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gyermekjóléti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alapellátás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jelenleg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működik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bővíthető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gazdaságos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átalakításra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alkalmatlan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gazdaságosan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üzemeltethető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vagy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életveszélyes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állapotban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van (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melyet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projektgazda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Népegészségügyi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Intézet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vagy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Építésügyi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Hatóság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által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kiadott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igazolással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vagy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statikai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véleményével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támaszt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alá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</a:t>
            </a:r>
            <a:endParaRPr lang="hu-HU" sz="13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projektgazda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rendelkezik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fejleszteni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kívánt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intézmény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befogadására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alkalmas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más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épülettel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sem.</a:t>
            </a:r>
            <a:endParaRPr lang="hu-HU" sz="13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5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új</a:t>
            </a:r>
            <a:r>
              <a:rPr lang="en-US" sz="15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intézmény</a:t>
            </a:r>
            <a:r>
              <a:rPr lang="en-US" sz="15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létesítése</a:t>
            </a:r>
            <a:r>
              <a:rPr lang="en-US" sz="15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esetén</a:t>
            </a:r>
            <a:r>
              <a:rPr lang="en-US" sz="15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5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amennyiben</a:t>
            </a:r>
            <a:r>
              <a:rPr lang="en-US" sz="15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15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projektgazda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hu-HU" sz="17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rendelkezik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adott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intézmény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létesítéséhez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szükséges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épülettel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vagy</a:t>
            </a:r>
            <a:endParaRPr lang="hu-HU" sz="13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rendelkezik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ugyan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szükséges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épülettel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de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bővíthető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gazdaságos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átalakításra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alkalmatlan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gazdaságosan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üzemeltethető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vagy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életveszélyes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állapotban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van (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melyet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projektgazda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Népegészségügyi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Intézet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vagy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Építésügyi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Hatóság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által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kiadott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igazolással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vagy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statikus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véleményével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támaszt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alá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hu-HU" sz="13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5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Ingatlankiváltás</a:t>
            </a:r>
            <a:r>
              <a:rPr lang="en-US" sz="15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lehetséges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amennyiben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projektgazda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rendelkezik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szolgáltatás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nyújtásához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megfelelő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épülettel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vagy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amennyiben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rendelkezik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épülettel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de a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meglévő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épület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bővíthető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gazdaságos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átalakításra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alkalmatlan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gazdaságosan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üzemeltethető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vagy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életveszélyes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állapotban</a:t>
            </a:r>
            <a:r>
              <a:rPr lang="en-US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van </a:t>
            </a:r>
            <a:endParaRPr lang="hu-HU" sz="13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hu-HU" sz="4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AutoNum type="arabicPeriod"/>
            </a:pPr>
            <a:endParaRPr lang="hu-HU" dirty="0"/>
          </a:p>
          <a:p>
            <a:pPr marL="0" indent="0">
              <a:buNone/>
            </a:pPr>
            <a:endParaRPr lang="hu-HU" sz="1400" dirty="0"/>
          </a:p>
        </p:txBody>
      </p:sp>
      <p:pic>
        <p:nvPicPr>
          <p:cNvPr id="4" name="Picture 2" descr="C:\Users\ASUS\Desktop\ENPI nyitókonferencia\cimerkicsi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733256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706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" y="44624"/>
            <a:ext cx="7884367" cy="1008112"/>
          </a:xfrm>
        </p:spPr>
        <p:txBody>
          <a:bodyPr>
            <a:normAutofit/>
          </a:bodyPr>
          <a:lstStyle/>
          <a:p>
            <a:pPr algn="ctr"/>
            <a:r>
              <a:rPr lang="hu-HU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ÖNÁLLÓAN TÁMOGATHATÓ TEVÉKENYSÉGEK </a:t>
            </a:r>
            <a:r>
              <a:rPr lang="hu-HU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</a:t>
            </a:r>
            <a:endParaRPr lang="hu-HU" sz="27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908720"/>
            <a:ext cx="7632847" cy="5608965"/>
          </a:xfrm>
        </p:spPr>
        <p:txBody>
          <a:bodyPr>
            <a:normAutofit fontScale="32500" lnSpcReduction="20000"/>
          </a:bodyPr>
          <a:lstStyle/>
          <a:p>
            <a:pPr marL="0" lvl="0" indent="0">
              <a:buNone/>
            </a:pPr>
            <a:endParaRPr lang="hu-HU" dirty="0"/>
          </a:p>
          <a:p>
            <a:pPr marL="0" indent="0">
              <a:buNone/>
            </a:pPr>
            <a:endParaRPr lang="hu-HU" sz="5500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5500" b="1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Konyha</a:t>
            </a:r>
            <a:r>
              <a:rPr lang="en-US" sz="55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5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kialakítására</a:t>
            </a:r>
            <a:r>
              <a:rPr lang="en-US" sz="55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5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vonatkozó</a:t>
            </a:r>
            <a:r>
              <a:rPr lang="en-US" sz="55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5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feltételek</a:t>
            </a:r>
            <a:r>
              <a:rPr lang="en-US" sz="55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hu-HU" sz="55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u-HU" sz="6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55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 a </a:t>
            </a:r>
            <a:r>
              <a:rPr lang="en-US" sz="55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konyha</a:t>
            </a:r>
            <a:r>
              <a:rPr lang="en-US" sz="55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55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szolgáltatói</a:t>
            </a:r>
            <a:r>
              <a:rPr lang="en-US" sz="55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5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nyilvántartásban</a:t>
            </a:r>
            <a:r>
              <a:rPr lang="en-US" sz="55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5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szereplő</a:t>
            </a:r>
            <a:r>
              <a:rPr lang="en-US" sz="55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5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adagszám</a:t>
            </a:r>
            <a:r>
              <a:rPr lang="en-US" sz="55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5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engedély</a:t>
            </a:r>
            <a:r>
              <a:rPr lang="en-US" sz="55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5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alapján</a:t>
            </a:r>
            <a:r>
              <a:rPr lang="en-US" sz="55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5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legalább</a:t>
            </a:r>
            <a:r>
              <a:rPr lang="en-US" sz="55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51%- ban </a:t>
            </a:r>
            <a:r>
              <a:rPr lang="en-US" sz="55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szociális</a:t>
            </a:r>
            <a:r>
              <a:rPr lang="en-US" sz="55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5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étkeztetést</a:t>
            </a:r>
            <a:r>
              <a:rPr lang="en-US" sz="55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5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lát</a:t>
            </a:r>
            <a:r>
              <a:rPr lang="en-US" sz="55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 (</a:t>
            </a:r>
            <a:r>
              <a:rPr lang="en-US" sz="55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szociális</a:t>
            </a:r>
            <a:r>
              <a:rPr lang="en-US" sz="55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5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alapszolgáltatásban</a:t>
            </a:r>
            <a:r>
              <a:rPr lang="en-US" sz="55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5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</a:t>
            </a:r>
            <a:r>
              <a:rPr lang="en-US" sz="55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5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szakosított</a:t>
            </a:r>
            <a:r>
              <a:rPr lang="en-US" sz="55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5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szociális</a:t>
            </a:r>
            <a:r>
              <a:rPr lang="en-US" sz="55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5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ellátásban</a:t>
            </a:r>
            <a:r>
              <a:rPr lang="en-US" sz="55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5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részesülőket</a:t>
            </a:r>
            <a:r>
              <a:rPr lang="en-US" sz="55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en-US" sz="55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beleértve</a:t>
            </a:r>
            <a:r>
              <a:rPr lang="en-US" sz="55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  <a:endParaRPr lang="hu-HU" sz="55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49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</a:t>
            </a:r>
            <a:r>
              <a:rPr lang="en-US" sz="49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9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ezen</a:t>
            </a:r>
            <a:r>
              <a:rPr lang="en-US" sz="49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9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kívüli</a:t>
            </a:r>
            <a:r>
              <a:rPr lang="en-US" sz="49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9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tevékenysége</a:t>
            </a:r>
            <a:r>
              <a:rPr lang="en-US" sz="49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9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pedig</a:t>
            </a:r>
            <a:r>
              <a:rPr lang="en-US" sz="49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9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kizárólag</a:t>
            </a:r>
            <a:r>
              <a:rPr lang="en-US" sz="49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9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köznevelésben</a:t>
            </a:r>
            <a:r>
              <a:rPr lang="en-US" sz="49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49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óvoda</a:t>
            </a:r>
            <a:r>
              <a:rPr lang="en-US" sz="49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9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iskola</a:t>
            </a:r>
            <a:r>
              <a:rPr lang="en-US" sz="49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49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résztvevők</a:t>
            </a:r>
            <a:r>
              <a:rPr lang="en-US" sz="49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9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</a:t>
            </a:r>
            <a:r>
              <a:rPr lang="en-US" sz="49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0-3 </a:t>
            </a:r>
            <a:r>
              <a:rPr lang="en-US" sz="49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éves</a:t>
            </a:r>
            <a:r>
              <a:rPr lang="en-US" sz="49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9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gyerekek</a:t>
            </a:r>
            <a:r>
              <a:rPr lang="en-US" sz="49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9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étkeztetését</a:t>
            </a:r>
            <a:r>
              <a:rPr lang="en-US" sz="49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9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szolgálja</a:t>
            </a:r>
            <a:r>
              <a:rPr lang="en-US" sz="49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9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akkor</a:t>
            </a:r>
            <a:r>
              <a:rPr lang="en-US" sz="49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49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konyha</a:t>
            </a:r>
            <a:r>
              <a:rPr lang="en-US" sz="49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9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fejlesztésére</a:t>
            </a:r>
            <a:r>
              <a:rPr lang="en-US" sz="49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9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eső</a:t>
            </a:r>
            <a:r>
              <a:rPr lang="en-US" sz="49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9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költségek</a:t>
            </a:r>
            <a:r>
              <a:rPr lang="en-US" sz="49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49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infrastruktúra</a:t>
            </a:r>
            <a:r>
              <a:rPr lang="en-US" sz="49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9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fejlesztéshez</a:t>
            </a:r>
            <a:r>
              <a:rPr lang="en-US" sz="49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9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kapcsolódó</a:t>
            </a:r>
            <a:r>
              <a:rPr lang="en-US" sz="49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9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</a:t>
            </a:r>
            <a:r>
              <a:rPr lang="en-US" sz="49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9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egyéb</a:t>
            </a:r>
            <a:r>
              <a:rPr lang="en-US" sz="49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9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járulékos</a:t>
            </a:r>
            <a:r>
              <a:rPr lang="en-US" sz="49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9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elszámolható</a:t>
            </a:r>
            <a:r>
              <a:rPr lang="en-US" sz="49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9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költségek</a:t>
            </a:r>
            <a:r>
              <a:rPr lang="en-US" sz="49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9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egyaránt</a:t>
            </a:r>
            <a:r>
              <a:rPr lang="en-US" sz="49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49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arányosítás</a:t>
            </a:r>
            <a:r>
              <a:rPr lang="en-US" sz="49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9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nélkül</a:t>
            </a:r>
            <a:r>
              <a:rPr lang="en-US" sz="49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9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elszámolhatóak</a:t>
            </a:r>
            <a:r>
              <a:rPr lang="en-US" sz="49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u-HU" sz="49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49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49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szociális</a:t>
            </a:r>
            <a:r>
              <a:rPr lang="en-US" sz="49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9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ellátásban</a:t>
            </a:r>
            <a:r>
              <a:rPr lang="en-US" sz="49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9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</a:t>
            </a:r>
            <a:r>
              <a:rPr lang="en-US" sz="49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49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vagy</a:t>
            </a:r>
            <a:r>
              <a:rPr lang="en-US" sz="49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9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köznevelésben</a:t>
            </a:r>
            <a:r>
              <a:rPr lang="en-US" sz="49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9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résztvevők</a:t>
            </a:r>
            <a:r>
              <a:rPr lang="en-US" sz="49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9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étkeztetésén</a:t>
            </a:r>
            <a:r>
              <a:rPr lang="en-US" sz="49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9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kívül</a:t>
            </a:r>
            <a:r>
              <a:rPr lang="en-US" sz="49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9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más</a:t>
            </a:r>
            <a:r>
              <a:rPr lang="en-US" sz="49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for- profit </a:t>
            </a:r>
            <a:r>
              <a:rPr lang="en-US" sz="49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típusú</a:t>
            </a:r>
            <a:r>
              <a:rPr lang="en-US" sz="49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9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étkeztetés</a:t>
            </a:r>
            <a:r>
              <a:rPr lang="en-US" sz="49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en-US" sz="49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megvalósul</a:t>
            </a:r>
            <a:r>
              <a:rPr lang="en-US" sz="49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9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akkor</a:t>
            </a:r>
            <a:r>
              <a:rPr lang="en-US" sz="49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9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</a:t>
            </a:r>
            <a:r>
              <a:rPr lang="en-US" sz="49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9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adott</a:t>
            </a:r>
            <a:r>
              <a:rPr lang="en-US" sz="49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9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fejlesztésre</a:t>
            </a:r>
            <a:r>
              <a:rPr lang="en-US" sz="49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9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jutó</a:t>
            </a:r>
            <a:r>
              <a:rPr lang="en-US" sz="49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49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építési</a:t>
            </a:r>
            <a:r>
              <a:rPr lang="en-US" sz="49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9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</a:t>
            </a:r>
            <a:r>
              <a:rPr lang="en-US" sz="49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9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járulékos</a:t>
            </a:r>
            <a:r>
              <a:rPr lang="en-US" sz="49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49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kapcsolódó</a:t>
            </a:r>
            <a:r>
              <a:rPr lang="en-US" sz="49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9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szolgáltatások</a:t>
            </a:r>
            <a:r>
              <a:rPr lang="en-US" sz="49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9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eszközbeszerzés</a:t>
            </a:r>
            <a:r>
              <a:rPr lang="en-US" sz="49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-</a:t>
            </a:r>
            <a:r>
              <a:rPr lang="en-US" sz="49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költségeket</a:t>
            </a:r>
            <a:r>
              <a:rPr lang="en-US" sz="49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49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működési</a:t>
            </a:r>
            <a:r>
              <a:rPr lang="en-US" sz="49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9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engedélyben</a:t>
            </a:r>
            <a:r>
              <a:rPr lang="en-US" sz="49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9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feltüntetett</a:t>
            </a:r>
            <a:r>
              <a:rPr lang="en-US" sz="49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9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adagszám</a:t>
            </a:r>
            <a:r>
              <a:rPr lang="en-US" sz="49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9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alapján</a:t>
            </a:r>
            <a:r>
              <a:rPr lang="en-US" sz="49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9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arányosítani</a:t>
            </a:r>
            <a:r>
              <a:rPr lang="en-US" sz="49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9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szükséges</a:t>
            </a:r>
            <a:r>
              <a:rPr lang="en-US" sz="49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u-HU" sz="49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u-HU" sz="1400" dirty="0" smtClean="0"/>
          </a:p>
          <a:p>
            <a:pPr marL="0" indent="0">
              <a:buNone/>
            </a:pPr>
            <a:endParaRPr lang="hu-HU" sz="1400" dirty="0"/>
          </a:p>
        </p:txBody>
      </p:sp>
      <p:pic>
        <p:nvPicPr>
          <p:cNvPr id="4" name="Picture 2" descr="C:\Users\ASUS\Desktop\ENPI nyitókonferencia\cimerkicsi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733256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6354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" y="44624"/>
            <a:ext cx="7884367" cy="768785"/>
          </a:xfrm>
        </p:spPr>
        <p:txBody>
          <a:bodyPr>
            <a:normAutofit/>
          </a:bodyPr>
          <a:lstStyle/>
          <a:p>
            <a:pPr algn="ctr"/>
            <a:r>
              <a:rPr lang="hu-H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ÖNÁLLÓAN TÁMOGATHATÓ TEVÉKENYSÉGEK </a:t>
            </a:r>
            <a: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IV.</a:t>
            </a:r>
            <a:endParaRPr lang="hu-HU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908720"/>
            <a:ext cx="7632847" cy="560896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3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Eszközbeszerzés</a:t>
            </a:r>
            <a:r>
              <a:rPr lang="en-US" sz="23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hu-HU" sz="23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3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Csak</a:t>
            </a:r>
            <a:r>
              <a:rPr lang="en-US" sz="23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olyan</a:t>
            </a:r>
            <a:r>
              <a:rPr lang="en-US" sz="2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eszközök</a:t>
            </a:r>
            <a:r>
              <a:rPr lang="en-US" sz="2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bútorok</a:t>
            </a:r>
            <a:r>
              <a:rPr lang="en-US" sz="2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berendezési</a:t>
            </a:r>
            <a:r>
              <a:rPr lang="en-US" sz="2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felszerelési</a:t>
            </a:r>
            <a:r>
              <a:rPr lang="en-US" sz="2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tárgyak</a:t>
            </a:r>
            <a:r>
              <a:rPr lang="en-US" sz="2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beszerzése</a:t>
            </a:r>
            <a:r>
              <a:rPr lang="en-US" sz="2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támogatott</a:t>
            </a:r>
            <a:r>
              <a:rPr lang="en-US" sz="2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amelyek</a:t>
            </a:r>
            <a:r>
              <a:rPr lang="en-US" sz="2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megfelelnek</a:t>
            </a:r>
            <a:r>
              <a:rPr lang="en-US" sz="2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</a:t>
            </a:r>
            <a:r>
              <a:rPr lang="en-US" sz="2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igénybevevők</a:t>
            </a:r>
            <a:r>
              <a:rPr lang="en-US" sz="2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életkori</a:t>
            </a:r>
            <a:r>
              <a:rPr lang="en-US" sz="2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sajátosságainak</a:t>
            </a:r>
            <a:r>
              <a:rPr lang="en-US" sz="2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egészségi</a:t>
            </a:r>
            <a:r>
              <a:rPr lang="en-US" sz="2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</a:t>
            </a:r>
            <a:r>
              <a:rPr lang="en-US" sz="2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mozgásállapotának</a:t>
            </a:r>
            <a:r>
              <a:rPr lang="en-US" sz="2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</a:t>
            </a:r>
            <a:r>
              <a:rPr lang="en-US" sz="2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fejleszteni</a:t>
            </a:r>
            <a:r>
              <a:rPr lang="en-US" sz="2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kívánt</a:t>
            </a:r>
            <a:r>
              <a:rPr lang="en-US" sz="2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szociális</a:t>
            </a:r>
            <a:r>
              <a:rPr lang="en-US" sz="2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alapszolgáltatás</a:t>
            </a:r>
            <a:r>
              <a:rPr lang="en-US" sz="2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gyermekjóléti</a:t>
            </a:r>
            <a:r>
              <a:rPr lang="en-US" sz="2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alapellátás</a:t>
            </a:r>
            <a:r>
              <a:rPr lang="en-US" sz="2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nyújtásához</a:t>
            </a:r>
            <a:r>
              <a:rPr lang="en-US" sz="2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szükségesek</a:t>
            </a:r>
            <a:r>
              <a:rPr lang="en-US" sz="2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hu-HU" sz="23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hu-HU" sz="23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9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Járműbeszerzés</a:t>
            </a:r>
            <a:r>
              <a:rPr lang="en-US" sz="19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</a:t>
            </a:r>
            <a:r>
              <a:rPr lang="en-US" sz="19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alábbi</a:t>
            </a:r>
            <a:r>
              <a:rPr lang="en-US" sz="19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alapszolgáltatásokhoz</a:t>
            </a:r>
            <a:r>
              <a:rPr lang="en-US" sz="19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kapcsolódóan</a:t>
            </a:r>
            <a:r>
              <a:rPr lang="en-US" sz="19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lehetséges</a:t>
            </a:r>
            <a:r>
              <a:rPr lang="en-US" sz="19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hu-HU" sz="19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9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család</a:t>
            </a:r>
            <a:r>
              <a:rPr lang="en-US" sz="19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19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</a:t>
            </a:r>
            <a:r>
              <a:rPr lang="en-US" sz="19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gyermekjóléti</a:t>
            </a:r>
            <a:r>
              <a:rPr lang="en-US" sz="19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szolgáltatás</a:t>
            </a:r>
            <a:r>
              <a:rPr lang="en-US" sz="19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19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központ</a:t>
            </a:r>
            <a:r>
              <a:rPr lang="en-US" sz="19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hu-HU" sz="19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9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támogató</a:t>
            </a:r>
            <a:r>
              <a:rPr lang="en-US" sz="19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szolgáltatás</a:t>
            </a:r>
            <a:r>
              <a:rPr lang="en-US" sz="19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hu-HU" sz="19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9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étkeztetés</a:t>
            </a:r>
            <a:r>
              <a:rPr lang="en-US" sz="19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hu-HU" sz="19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9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házi</a:t>
            </a:r>
            <a:r>
              <a:rPr lang="en-US" sz="19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segítségnyújtás</a:t>
            </a:r>
            <a:r>
              <a:rPr lang="en-US" sz="19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hu-HU" sz="19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9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utcai</a:t>
            </a:r>
            <a:r>
              <a:rPr lang="en-US" sz="19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szociális</a:t>
            </a:r>
            <a:r>
              <a:rPr lang="en-US" sz="19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munka</a:t>
            </a:r>
            <a:r>
              <a:rPr lang="en-US" sz="19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hu-HU" sz="19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9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nappali</a:t>
            </a:r>
            <a:r>
              <a:rPr lang="en-US" sz="19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ellátás</a:t>
            </a:r>
            <a:r>
              <a:rPr lang="en-US" sz="19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u-HU" sz="19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1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Projektenként</a:t>
            </a:r>
            <a:r>
              <a:rPr lang="en-US" sz="21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maximum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két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db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személygépkocsi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vagy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egy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darab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9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személyes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mikrobusz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vagy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egy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db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segédmotor-kerékpár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vagy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ellátásszervezési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oldalról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indokolt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mennyiségű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kerékpár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beszerzése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támogatható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Kizárólag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új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jármű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beszerzése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támogatható</a:t>
            </a:r>
            <a:r>
              <a:rPr lang="hu-HU" sz="21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hu-HU" sz="21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AutoNum type="arabicPeriod"/>
            </a:pPr>
            <a:endParaRPr lang="hu-HU" dirty="0"/>
          </a:p>
          <a:p>
            <a:pPr marL="0" indent="0">
              <a:buNone/>
            </a:pPr>
            <a:endParaRPr lang="hu-HU" sz="1400" dirty="0"/>
          </a:p>
        </p:txBody>
      </p:sp>
      <p:pic>
        <p:nvPicPr>
          <p:cNvPr id="4" name="Picture 2" descr="C:\Users\ASUS\Desktop\ENPI nyitókonferencia\cimerkicsi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733256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3155449"/>
      </p:ext>
    </p:extLst>
  </p:cSld>
  <p:clrMapOvr>
    <a:masterClrMapping/>
  </p:clrMapOvr>
</p:sld>
</file>

<file path=ppt/theme/theme1.xml><?xml version="1.0" encoding="utf-8"?>
<a:theme xmlns:a="http://schemas.openxmlformats.org/drawingml/2006/main" name="Fazetta">
  <a:themeElements>
    <a:clrScheme name="Fazet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zet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1410</TotalTime>
  <Words>1093</Words>
  <Application>Microsoft Office PowerPoint</Application>
  <PresentationFormat>Diavetítés a képernyőre (4:3 oldalarány)</PresentationFormat>
  <Paragraphs>166</Paragraphs>
  <Slides>18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18</vt:i4>
      </vt:variant>
    </vt:vector>
  </HeadingPairs>
  <TitlesOfParts>
    <vt:vector size="25" baseType="lpstr">
      <vt:lpstr>Arial</vt:lpstr>
      <vt:lpstr>Calibri</vt:lpstr>
      <vt:lpstr>Courier New</vt:lpstr>
      <vt:lpstr>Trebuchet MS</vt:lpstr>
      <vt:lpstr>Wingdings</vt:lpstr>
      <vt:lpstr>Wingdings 3</vt:lpstr>
      <vt:lpstr>Fazetta</vt:lpstr>
      <vt:lpstr>Szociális alapszolgáltatások infrastruktúrájának bővítése, fejlesztése  TOP-4.2.1-15    Nyíregyháza, 2016. január 08.                        Ardó Annamária</vt:lpstr>
      <vt:lpstr> A FELHÍVÁS CÉLJA, INDOKOLTSÁGA</vt:lpstr>
      <vt:lpstr> TÁMOGATÁSI KÉRELMEK, FINANSZÍROZÁS I.</vt:lpstr>
      <vt:lpstr> TÁMOGATÁSI KÉRELMEK, FINANSZÍROZÁS II.</vt:lpstr>
      <vt:lpstr> TÁMOGATHATÓ TEVÉKENYSÉGEK</vt:lpstr>
      <vt:lpstr> ÖNÁLLÓAN TÁMOGATHATÓ TEVÉKENYSÉGEK</vt:lpstr>
      <vt:lpstr>ÖNÁLLÓAN TÁMOGATHATÓ TEVÉKENYSÉGEK II.</vt:lpstr>
      <vt:lpstr>ÖNÁLLÓAN TÁMOGATHATÓ TEVÉKENYSÉGEK III.</vt:lpstr>
      <vt:lpstr>ÖNÁLLÓAN TÁMOGATHATÓ TEVÉKENYSÉGEK IV.</vt:lpstr>
      <vt:lpstr> ÖNÁLLÓAN NEM TÁMOGATHATÓ, VÁLASZTHATÓ TEVÉKENYSÉGEK </vt:lpstr>
      <vt:lpstr> ÖNÁLLÓAN NEM TÁMOGATHATÓ, KÖTELEZŐEN MEGVALÓSÍTANDÓ TEVÉKENYSÉGEK </vt:lpstr>
      <vt:lpstr> NEM TÁMOGATHATÓ TEVÉKENYSÉGEK</vt:lpstr>
      <vt:lpstr> KIVÁLASZTÁSI ELJÁRÁS, TARTALMI ÉRTÉKELÉSI SZEMPONTOK</vt:lpstr>
      <vt:lpstr>KÖTELEZŐEN CSATOLANDÓ DOKUMENTUMOK A TÁMOGATÁSI KÉRELEM BEADÁSAKOR I.</vt:lpstr>
      <vt:lpstr>KÖTELEZŐEN CSATOLANDÓ DOKUMENTUMOK A TÁMOGATÁSI KÉRELEM BEADÁSAKOR II.</vt:lpstr>
      <vt:lpstr>CSATOLANDÓ DOKUMENTUMOK A TÁMOGATÁSI KÉRELEM BEADÁSAKOR III. </vt:lpstr>
      <vt:lpstr> TOVÁBBI INFORMÁCIÓK </vt:lpstr>
      <vt:lpstr>PowerPoint-bemutató</vt:lpstr>
    </vt:vector>
  </TitlesOfParts>
  <Company>novak.adam@gmail.com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Ádám Novák</dc:creator>
  <cp:lastModifiedBy>Ardo Annamaria</cp:lastModifiedBy>
  <cp:revision>145</cp:revision>
  <cp:lastPrinted>2016-01-07T07:29:53Z</cp:lastPrinted>
  <dcterms:created xsi:type="dcterms:W3CDTF">2014-03-03T11:13:53Z</dcterms:created>
  <dcterms:modified xsi:type="dcterms:W3CDTF">2016-01-07T13:49:01Z</dcterms:modified>
</cp:coreProperties>
</file>