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3" r:id="rId3"/>
    <p:sldId id="273" r:id="rId4"/>
    <p:sldId id="272" r:id="rId5"/>
    <p:sldId id="264" r:id="rId6"/>
    <p:sldId id="261" r:id="rId7"/>
    <p:sldId id="278" r:id="rId8"/>
    <p:sldId id="274" r:id="rId9"/>
    <p:sldId id="276" r:id="rId10"/>
    <p:sldId id="277" r:id="rId11"/>
    <p:sldId id="271" r:id="rId12"/>
  </p:sldIdLst>
  <p:sldSz cx="9144000" cy="6858000" type="screen4x3"/>
  <p:notesSz cx="9874250" cy="67246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959" userDrawn="1">
          <p15:clr>
            <a:srgbClr val="A4A3A4"/>
          </p15:clr>
        </p15:guide>
        <p15:guide id="2" pos="3198" userDrawn="1">
          <p15:clr>
            <a:srgbClr val="A4A3A4"/>
          </p15:clr>
        </p15:guide>
        <p15:guide id="3" orient="horz" pos="2119" userDrawn="1">
          <p15:clr>
            <a:srgbClr val="A4A3A4"/>
          </p15:clr>
        </p15:guide>
        <p15:guide id="4" pos="311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1959"/>
        <p:guide pos="3198"/>
        <p:guide orient="horz" pos="2119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593125" y="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4AE08-E834-41F8-85DD-DEE5626A7194}" type="datetimeFigureOut">
              <a:rPr lang="hu-HU" smtClean="0"/>
              <a:t>2016.01.07.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638725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593125" y="638725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74C77-0016-4281-8695-36B682C062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711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593125" y="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04825"/>
            <a:ext cx="3359150" cy="2520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87425" y="3194209"/>
            <a:ext cx="7899400" cy="3026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638725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593125" y="6387251"/>
            <a:ext cx="4278841" cy="33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9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32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182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059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333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676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596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744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76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456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59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06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39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782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370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47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88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2016.01.07.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54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664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jlesztes@szszbmo.hu" TargetMode="External"/><Relationship Id="rId2" Type="http://schemas.openxmlformats.org/officeDocument/2006/relationships/hyperlink" Target="http://www.szechenyi2020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7992888" cy="3312368"/>
          </a:xfrm>
        </p:spPr>
        <p:txBody>
          <a:bodyPr>
            <a:normAutofit/>
          </a:bodyPr>
          <a:lstStyle/>
          <a:p>
            <a:pPr algn="ctr"/>
            <a:r>
              <a:rPr lang="hu-HU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 város kialakítása</a:t>
            </a:r>
            <a:r>
              <a:rPr lang="hu-HU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3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TOP-2.1.2-15</a:t>
            </a: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Kovács Adrienn</a:t>
            </a:r>
            <a: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Nyíregyháza, 2016. január 08.</a:t>
            </a:r>
            <a:endParaRPr lang="hu-HU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ASUS\Desktop\ENPI nyitókonferencia\cimerkicsi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722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695731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INFORMÁCIÓK</a:t>
            </a:r>
            <a:b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Széchenyi 2020 ügyfélszolgálata</a:t>
            </a:r>
          </a:p>
          <a:p>
            <a:pPr lvl="2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www.szechenyi2020.hu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Szabolcs-Szatmár-Bereg Megye Önkormányzata</a:t>
            </a:r>
          </a:p>
          <a:p>
            <a:pPr marL="1085850" lvl="2" indent="-285750" algn="just">
              <a:buFontTx/>
              <a:buChar char="-"/>
            </a:pPr>
            <a:r>
              <a:rPr lang="hu-HU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fejlesztes@szszbmo.hu</a:t>
            </a: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0" algn="just">
              <a:buNone/>
            </a:pPr>
            <a:endParaRPr lang="hu-HU" sz="1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881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9144000" cy="936104"/>
          </a:xfrm>
        </p:spPr>
        <p:txBody>
          <a:bodyPr/>
          <a:lstStyle/>
          <a:p>
            <a:pPr algn="ctr"/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600200"/>
            <a:ext cx="7488832" cy="4997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u-HU" sz="28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megtisztelő figyelmet!</a:t>
            </a:r>
            <a:endParaRPr lang="hu-HU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48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956376" cy="936104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FELHÍVÁS CÉLJA, INDOKOLTSÁGA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7200800" cy="44644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hu-HU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beavatkozás célja: </a:t>
            </a:r>
          </a:p>
          <a:p>
            <a:pPr marL="0" indent="0" algn="just">
              <a:buNone/>
            </a:pPr>
            <a:r>
              <a:rPr lang="hu-HU" sz="2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lsősorban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olyan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infrastruktúra-fejlesztéseket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amelyek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javítják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általános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környezeti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állapotát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segítik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fenntartható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fejlődési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pályára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állítását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beruházások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során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olyan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technológiák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módszerek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kerülnek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alkalmazásra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amelyek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környezet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természetvédő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módon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biztosítják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megépített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infrastruktúra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működését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elősegítik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fenntartható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fejlődést</a:t>
            </a:r>
            <a:endParaRPr lang="hu-HU" sz="21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Továbbá </a:t>
            </a: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kijelölt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akcióterületen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található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zöldfelületek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hozzájuk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tulajdonban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lévő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sokszor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használaton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kívüli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akár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jövedelemtermelésre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alkalmas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infrastruktúraelemek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megújítása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1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fejlesztések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eredményeként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vállalkozások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hosszú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távú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együttműködése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magánszektor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szereplői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által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tervezett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fejlesztések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összehangolása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amely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városi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környezet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megújításán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túl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fejlődését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foglalkoztatás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bővülését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eredményezheti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buNone/>
            </a:pPr>
            <a:endParaRPr lang="hu-HU" sz="1800" dirty="0" smtClean="0">
              <a:solidFill>
                <a:srgbClr val="0070C0"/>
              </a:solidFill>
            </a:endParaRPr>
          </a:p>
          <a:p>
            <a:pPr marL="285750" lvl="2" indent="-285750">
              <a:buFontTx/>
              <a:buChar char="-"/>
            </a:pPr>
            <a:endParaRPr lang="hu-HU" sz="1800" i="1" dirty="0" smtClean="0">
              <a:solidFill>
                <a:srgbClr val="0070C0"/>
              </a:solidFill>
            </a:endParaRPr>
          </a:p>
          <a:p>
            <a:pPr marL="0" lvl="2" indent="0">
              <a:buNone/>
            </a:pPr>
            <a:endParaRPr lang="hu-HU" dirty="0"/>
          </a:p>
          <a:p>
            <a:pPr marL="0" lvl="2" indent="0">
              <a:buNone/>
            </a:pPr>
            <a:endParaRPr lang="hu-HU" b="1" dirty="0"/>
          </a:p>
          <a:p>
            <a:pPr marL="0" indent="0">
              <a:buNone/>
            </a:pPr>
            <a:endParaRPr lang="hu-HU" sz="2000" dirty="0"/>
          </a:p>
          <a:p>
            <a:pPr lvl="0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2" y="5877272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8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7236295" cy="936104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KÉRELMEK, FINANSZÍROZÁS I.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980728"/>
            <a:ext cx="6347714" cy="50606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Támogatást igénylők köre:</a:t>
            </a:r>
          </a:p>
          <a:p>
            <a:pPr marL="0" indent="0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városi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jogállású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kivéve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megyei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jogú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városok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Konzorciumvezető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kizárólag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igénylő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lehet</a:t>
            </a: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támogatási kérelem benyújtása: </a:t>
            </a:r>
          </a:p>
          <a:p>
            <a:pPr marL="0" lvl="0" indent="0">
              <a:buNone/>
            </a:pP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2016. február 25 - 2016. május 17.</a:t>
            </a:r>
          </a:p>
          <a:p>
            <a:pPr marL="0" lvl="0" indent="0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végrehajtására rendelkezésre álló </a:t>
            </a: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időtartam:	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hónap</a:t>
            </a:r>
          </a:p>
          <a:p>
            <a:pPr marL="0" lv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Fenntartási </a:t>
            </a:r>
            <a:r>
              <a:rPr lang="hu-HU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kötelezettség: </a:t>
            </a:r>
            <a:r>
              <a:rPr lang="hu-H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év</a:t>
            </a:r>
          </a:p>
          <a:p>
            <a:pPr marL="457200" lvl="1" indent="0">
              <a:buNone/>
            </a:pP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hu-H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9" y="5877272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30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624"/>
            <a:ext cx="7308303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 </a:t>
            </a:r>
            <a:r>
              <a:rPr lang="hu-HU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KÉRELMEK, FINANSZÍROZÁS </a:t>
            </a:r>
            <a:r>
              <a:rPr lang="hu-H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endParaRPr lang="hu-HU" sz="2000" dirty="0"/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 keretösszeg: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3 304 millió Ft</a:t>
            </a:r>
          </a:p>
          <a:p>
            <a:pPr marL="0" indent="0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Támogatott kérelmek várható száma: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db</a:t>
            </a:r>
          </a:p>
          <a:p>
            <a:pPr marL="0" indent="0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összege: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min. 100 millió Ft, </a:t>
            </a:r>
            <a:r>
              <a:rPr lang="hu-HU" sz="20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661 millió Ft</a:t>
            </a:r>
          </a:p>
          <a:p>
            <a:pPr marL="0" indent="0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maximális mértéke</a:t>
            </a:r>
            <a:r>
              <a:rPr lang="hu-HU" sz="2000" b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sz="200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összes elszámolható költség 100%-a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9" y="5877272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01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860315" cy="936104"/>
          </a:xfrm>
        </p:spPr>
        <p:txBody>
          <a:bodyPr>
            <a:normAutofit fontScale="90000"/>
          </a:bodyPr>
          <a:lstStyle/>
          <a:p>
            <a:pPr marL="0" lvl="2" indent="0">
              <a:buNone/>
            </a:pPr>
            <a: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TÁMOGATHATÓ TEVÉKENYSÉGEK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7402" y="988638"/>
            <a:ext cx="7272808" cy="5184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hu-HU" sz="2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A.) Zöld város kialakítása (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élőhelyek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biodiverzitás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növelése</a:t>
            </a:r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talajerózió-védelmi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talajtakarás, rekreációs zöldterületek…stb</a:t>
            </a:r>
            <a:r>
              <a:rPr lang="hu-HU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0" indent="0" algn="just">
              <a:buNone/>
            </a:pPr>
            <a:endParaRPr lang="hu-H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B.)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akcióterületre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eső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többségi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önkormányzati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tulajdonban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többségi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tulajdonú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társaság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tulajdonában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lévő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illetve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legkésőbb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vonatkozó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mérföldkő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teljesítéséig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legalább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többségi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tulajdonba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kerülő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továbbá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partner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tulajdonában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lévő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területek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épületek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klímatudatos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energiahatékony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üzemeltetést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biztosító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módon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történő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megújítása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fenntartható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üzemeltetése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érdekében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jellegű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építmények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létesítmények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fenntartható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energiahatékony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üzemeltetését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biztosító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megújítása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16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u-H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hu-HU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C.)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akcióterületen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többségi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tulajdonban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lévő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társaság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tulajdonába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kerülő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szolgáltató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endParaRPr lang="hu-H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72785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13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8028383" cy="1224136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VÁLASZTHATÓ TEVÉKENYSÉGEK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271194"/>
            <a:ext cx="7116041" cy="5320933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hálózat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rekonstrukcióját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kialakítását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megalapozó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hálózat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felmérése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térképezése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fenntartási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akcióterv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készítése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készítése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felhívás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terhére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indult meg;</a:t>
            </a:r>
            <a:endParaRPr lang="hu-H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bűnmegelőzés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környezettervezés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segítségével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zöldterület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jellegzetes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stílusjegyeit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hordozó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építészeti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örökség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részét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képező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műtárgyak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táj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kertépítészeti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alkotások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megőrző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helyreállító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rekonstrukciója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zöldterület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szerkezetét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funkcióját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összképét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zavaró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építmények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műtárgyak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elbontása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degradált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felületek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rekultivációja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közlekedési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üzemterületek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takarása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zajvédelme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porvédelme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pollenterhelés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csökkentése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terepalakítással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növénytelepítéssel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folytonosság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hálózatiság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növelése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infrastruktúra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gyalogos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lovas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útvonalak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erdősávok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kisvízfolyások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stb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összekapcsolása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1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77272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83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6490"/>
            <a:ext cx="8028383" cy="1224136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VÁLASZTHATÓ TEVÉKENYSÉGEK</a:t>
            </a: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I.</a:t>
            </a:r>
            <a:endParaRPr lang="hu-H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6171" y="1082795"/>
            <a:ext cx="7116041" cy="532093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u-HU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rétegrendjében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vízáteresztő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burkolatú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(pl.: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gyöngykavics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murva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mulcs-borítású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stb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sétautak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nyomvonal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rekonstrukciója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murva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stabilizált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zúzottkő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mulcs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borítással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egyéb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vízáteresztő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burkolatokkal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rétegrendjében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vízáteresztő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burkolatú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sétautak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létesítése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vízáteresztő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burkolat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cseréje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kiváltása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céljából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burkolatjavítás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u-HU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komposztáló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létesítése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érintett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zöldterületen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képződött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zöldhulladék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hasznosítására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u-HU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terület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rendeltetésszerű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használathoz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szükséges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eszközbeszerzés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környezetbe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illő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minőségi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utcabútorok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elhelyezése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stb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  <a:endParaRPr lang="hu-H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u-HU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zöldfelület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kiváltását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célzó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városi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zöldtetők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extenzív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zöldfalak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vízfelületek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u-HU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fejlesztésre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kerülő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zöldterület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hasznosítható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épületállományának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nyilvános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mosdók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pelenkázó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esőbeálló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szabadtéri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rekreációt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segítő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építmények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napvédelmi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funkciót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ellátó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építmények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eszközök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telepítése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gazdasági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funkció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befogadására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alkalmas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építmények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stb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kialakítása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hu-H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u-HU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rétegrendjében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vízáteresztő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burkolatú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sétautak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nyomvonal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rekonstrukciója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felújítása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geotechnikai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indokkal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alátámasztott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esetekben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vagy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akadálymentesítési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indokkal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alátámasztott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esetekben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csapadékvíz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helyben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történő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hasznosításának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megoldásával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14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2" y="5952094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20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44624"/>
            <a:ext cx="7308303" cy="1152128"/>
          </a:xfrm>
        </p:spPr>
        <p:txBody>
          <a:bodyPr>
            <a:normAutofit fontScale="90000"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ÖNÁLLÓAN NEM TÁMOGATHATÓ, KÖTELEZŐEN MEGVALÓSÍTANDÓ TEVÉKENYSÉGEK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6489769" cy="4412563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Energiahatékonysági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intézkedések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felhívás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3.2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fejezetében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energiahatékonysági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intézkedésekre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vonatkozó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feltételek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alapján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Szórt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azbeszt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mentesítése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felhívás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3.2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fejezetében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azbesztmentesítésre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vonatkozó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feltételek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alapján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Akadálymentesítés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felhívás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3.2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fejezetében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akadálymentesítésre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vonatkozó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feltételek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alapján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Nyilvánosság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biztosítása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ÁÚF c.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dokumentum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fejezete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alapján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Partnerségi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felhívás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3.2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fejezetében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partnerségi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tervezésre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vonatkozó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feltételek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alapján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valamint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partnerségi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tervezéshez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marketing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kommunikáció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Infrastrukturális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beruházás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jellegű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fejlesztéseket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kiegészítő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„soft”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akciók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képzések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tájékoztatók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participatív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tervezési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gyakorlatok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megvalósítása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szemináriumok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workshopok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partnertalálkozók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konferenciák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fórumok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stratégiák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cselekvési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készítése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prevenciós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tevékenységek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felhívás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3.2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fejezetében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„soft”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tervezésre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vonatkozó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feltételek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alapján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Támogatható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továbbá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„soft”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sikeres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végrehajtásához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megvalósításához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közvetlenül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kapcsolódó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nélkülözhetetlen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forgóeszközök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beszerzése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9" y="5877272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99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44624"/>
            <a:ext cx="6957312" cy="936104"/>
          </a:xfrm>
        </p:spPr>
        <p:txBody>
          <a:bodyPr>
            <a:normAutofit/>
          </a:bodyPr>
          <a:lstStyle/>
          <a:p>
            <a:pPr algn="ctr"/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KIVÁLASZTÁSI ELJÁRÁS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9" y="1124744"/>
            <a:ext cx="6347714" cy="491661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hu-HU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Irányító Hatóság a támogatási kérelmekről való döntés megalapozására </a:t>
            </a:r>
            <a:r>
              <a:rPr lang="hu-HU" sz="20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Döntés-előkészítő Bizottságot </a:t>
            </a:r>
            <a:r>
              <a:rPr lang="hu-HU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hív össze. </a:t>
            </a:r>
          </a:p>
          <a:p>
            <a:pPr marL="0" indent="0" algn="just">
              <a:buNone/>
            </a:pPr>
            <a:r>
              <a:rPr lang="hu-HU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Kötelezően csatolandó dokumentumok:</a:t>
            </a:r>
          </a:p>
          <a:p>
            <a:pPr lvl="0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Szakmai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megalapozó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tanulmány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Igényfelmérés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kihasználtsági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terv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Helyszínrajz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vázrajz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megújításra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kerülő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ingatlanról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helyszínről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fotódokumentáció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Konzorciumi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megállapodás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kérelem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benyújtásához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releváns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Integrált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Településfejlesztési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Stratégia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amennyiben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elkészült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elérhető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önkormányzat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honlapján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hu-HU" sz="20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SUS\Desktop\ENPI nyitókonferencia\cimerkicsi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33256"/>
            <a:ext cx="1080120" cy="87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59543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837</TotalTime>
  <Words>749</Words>
  <Application>Microsoft Office PowerPoint</Application>
  <PresentationFormat>Diavetítés a képernyőre (4:3 oldalarány)</PresentationFormat>
  <Paragraphs>79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Fazetta</vt:lpstr>
      <vt:lpstr>Zöld város kialakítása   TOP-2.1.2-15   Kovács Adrienn Nyíregyháza, 2016. január 08.</vt:lpstr>
      <vt:lpstr> A FELHÍVÁS CÉLJA, INDOKOLTSÁGA</vt:lpstr>
      <vt:lpstr> TÁMOGATÁSI KÉRELMEK, FINANSZÍROZÁS I.</vt:lpstr>
      <vt:lpstr> TÁMOGATÁSI KÉRELMEK, FINANSZÍROZÁS II.</vt:lpstr>
      <vt:lpstr> ÖNÁLLÓAN TÁMOGATHATÓ TEVÉKENYSÉGEK</vt:lpstr>
      <vt:lpstr> ÖNÁLLÓAN NEM TÁMOGATHATÓ, VÁLASZTHATÓ TEVÉKENYSÉGEK I.</vt:lpstr>
      <vt:lpstr> ÖNÁLLÓAN NEM TÁMOGATHATÓ, VÁLASZTHATÓ TEVÉKENYSÉGEK I.</vt:lpstr>
      <vt:lpstr> ÖNÁLLÓAN NEM TÁMOGATHATÓ, KÖTELEZŐEN MEGVALÓSÍTANDÓ TEVÉKENYSÉGEK </vt:lpstr>
      <vt:lpstr> KIVÁLASZTÁSI ELJÁRÁS</vt:lpstr>
      <vt:lpstr> TOVÁBBI INFORMÁCIÓK </vt:lpstr>
      <vt:lpstr>PowerPoint bemutató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adriennkovacs</cp:lastModifiedBy>
  <cp:revision>127</cp:revision>
  <cp:lastPrinted>2016-01-06T14:01:34Z</cp:lastPrinted>
  <dcterms:created xsi:type="dcterms:W3CDTF">2014-03-03T11:13:53Z</dcterms:created>
  <dcterms:modified xsi:type="dcterms:W3CDTF">2016-01-07T14:08:11Z</dcterms:modified>
</cp:coreProperties>
</file>