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15"/>
  </p:notesMasterIdLst>
  <p:handoutMasterIdLst>
    <p:handoutMasterId r:id="rId16"/>
  </p:handoutMasterIdLst>
  <p:sldIdLst>
    <p:sldId id="262" r:id="rId2"/>
    <p:sldId id="263" r:id="rId3"/>
    <p:sldId id="273" r:id="rId4"/>
    <p:sldId id="272" r:id="rId5"/>
    <p:sldId id="264" r:id="rId6"/>
    <p:sldId id="261" r:id="rId7"/>
    <p:sldId id="275" r:id="rId8"/>
    <p:sldId id="274" r:id="rId9"/>
    <p:sldId id="276" r:id="rId10"/>
    <p:sldId id="278" r:id="rId11"/>
    <p:sldId id="279" r:id="rId12"/>
    <p:sldId id="277" r:id="rId13"/>
    <p:sldId id="271" r:id="rId14"/>
  </p:sldIdLst>
  <p:sldSz cx="9144000" cy="6858000" type="screen4x3"/>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74" userDrawn="1">
          <p15:clr>
            <a:srgbClr val="A4A3A4"/>
          </p15:clr>
        </p15:guide>
        <p15:guide id="2" pos="2182" userDrawn="1">
          <p15:clr>
            <a:srgbClr val="A4A3A4"/>
          </p15:clr>
        </p15:guide>
        <p15:guide id="3" orient="horz" pos="3108" userDrawn="1">
          <p15:clr>
            <a:srgbClr val="A4A3A4"/>
          </p15:clr>
        </p15:guide>
        <p15:guide id="4"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11" autoAdjust="0"/>
    <p:restoredTop sz="94622" autoAdjust="0"/>
  </p:normalViewPr>
  <p:slideViewPr>
    <p:cSldViewPr snapToObjects="1">
      <p:cViewPr>
        <p:scale>
          <a:sx n="114" d="100"/>
          <a:sy n="114" d="100"/>
        </p:scale>
        <p:origin x="-161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6" d="100"/>
          <a:sy n="86" d="100"/>
        </p:scale>
        <p:origin x="3786" y="78"/>
      </p:cViewPr>
      <p:guideLst>
        <p:guide orient="horz" pos="1962"/>
        <p:guide orient="horz" pos="2122"/>
        <p:guide pos="3196"/>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4275401" cy="336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5588628" y="0"/>
            <a:ext cx="4275401" cy="336788"/>
          </a:xfrm>
          <a:prstGeom prst="rect">
            <a:avLst/>
          </a:prstGeom>
        </p:spPr>
        <p:txBody>
          <a:bodyPr vert="horz" lIns="91440" tIns="45720" rIns="91440" bIns="45720" rtlCol="0"/>
          <a:lstStyle>
            <a:lvl1pPr algn="r">
              <a:defRPr sz="1200"/>
            </a:lvl1pPr>
          </a:lstStyle>
          <a:p>
            <a:fld id="{8124AE08-E834-41F8-85DD-DEE5626A7194}" type="datetimeFigureOut">
              <a:rPr lang="hu-HU" smtClean="0"/>
              <a:t>2016.01.06.</a:t>
            </a:fld>
            <a:endParaRPr lang="hu-HU"/>
          </a:p>
        </p:txBody>
      </p:sp>
      <p:sp>
        <p:nvSpPr>
          <p:cNvPr id="4" name="Élőláb helye 3"/>
          <p:cNvSpPr>
            <a:spLocks noGrp="1"/>
          </p:cNvSpPr>
          <p:nvPr>
            <p:ph type="ftr" sz="quarter" idx="2"/>
          </p:nvPr>
        </p:nvSpPr>
        <p:spPr>
          <a:xfrm>
            <a:off x="0" y="6397806"/>
            <a:ext cx="4275401" cy="336788"/>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5588628" y="6397806"/>
            <a:ext cx="4275401" cy="336788"/>
          </a:xfrm>
          <a:prstGeom prst="rect">
            <a:avLst/>
          </a:prstGeom>
        </p:spPr>
        <p:txBody>
          <a:bodyPr vert="horz" lIns="91440" tIns="45720" rIns="91440" bIns="45720" rtlCol="0" anchor="b"/>
          <a:lstStyle>
            <a:lvl1pPr algn="r">
              <a:defRPr sz="1200"/>
            </a:lvl1pPr>
          </a:lstStyle>
          <a:p>
            <a:fld id="{21674C77-0016-4281-8695-36B682C06247}" type="slidenum">
              <a:rPr lang="hu-HU" smtClean="0"/>
              <a:t>‹#›</a:t>
            </a:fld>
            <a:endParaRPr lang="hu-HU"/>
          </a:p>
        </p:txBody>
      </p:sp>
    </p:spTree>
    <p:extLst>
      <p:ext uri="{BB962C8B-B14F-4D97-AF65-F5344CB8AC3E}">
        <p14:creationId xmlns:p14="http://schemas.microsoft.com/office/powerpoint/2010/main" val="2894919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4275401" cy="336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5588628" y="0"/>
            <a:ext cx="4275401" cy="336788"/>
          </a:xfrm>
          <a:prstGeom prst="rect">
            <a:avLst/>
          </a:prstGeom>
        </p:spPr>
        <p:txBody>
          <a:bodyPr vert="horz" lIns="91440" tIns="45720" rIns="91440" bIns="45720" rtlCol="0"/>
          <a:lstStyle>
            <a:lvl1pPr algn="r">
              <a:defRPr sz="1200"/>
            </a:lvl1pPr>
          </a:lstStyle>
          <a:p>
            <a:fld id="{6E1230F8-2015-46AC-9C15-B08EDE877F5D}" type="datetimeFigureOut">
              <a:rPr lang="hu-HU" smtClean="0"/>
              <a:pPr/>
              <a:t>2016.01.06.</a:t>
            </a:fld>
            <a:endParaRPr lang="hu-HU"/>
          </a:p>
        </p:txBody>
      </p:sp>
      <p:sp>
        <p:nvSpPr>
          <p:cNvPr id="4" name="Diakép helye 3"/>
          <p:cNvSpPr>
            <a:spLocks noGrp="1" noRot="1" noChangeAspect="1"/>
          </p:cNvSpPr>
          <p:nvPr>
            <p:ph type="sldImg" idx="2"/>
          </p:nvPr>
        </p:nvSpPr>
        <p:spPr>
          <a:xfrm>
            <a:off x="3248025" y="504825"/>
            <a:ext cx="3370263" cy="25273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986632" y="3199488"/>
            <a:ext cx="7893050" cy="3031093"/>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6397806"/>
            <a:ext cx="4275401" cy="336788"/>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5588628" y="6397806"/>
            <a:ext cx="4275401" cy="336788"/>
          </a:xfrm>
          <a:prstGeom prst="rect">
            <a:avLst/>
          </a:prstGeom>
        </p:spPr>
        <p:txBody>
          <a:bodyPr vert="horz" lIns="91440" tIns="45720" rIns="91440" bIns="45720" rtlCol="0" anchor="b"/>
          <a:lstStyle>
            <a:lvl1pPr algn="r">
              <a:defRPr sz="1200"/>
            </a:lvl1pPr>
          </a:lstStyle>
          <a:p>
            <a:fld id="{CDA5C11E-540C-488B-B718-84796C0B45F1}" type="slidenum">
              <a:rPr lang="hu-HU" smtClean="0"/>
              <a:pPr/>
              <a:t>‹#›</a:t>
            </a:fld>
            <a:endParaRPr lang="hu-HU"/>
          </a:p>
        </p:txBody>
      </p:sp>
    </p:spTree>
    <p:extLst>
      <p:ext uri="{BB962C8B-B14F-4D97-AF65-F5344CB8AC3E}">
        <p14:creationId xmlns:p14="http://schemas.microsoft.com/office/powerpoint/2010/main" val="403658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hu-HU" smtClean="0"/>
              <a:t>Mintacím szerkesztése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
        <p:nvSpPr>
          <p:cNvPr id="19"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smtClean="0"/>
              <a:t>Mintacím szerkesztése</a:t>
            </a:r>
            <a:endParaRPr lang="hu-HU"/>
          </a:p>
        </p:txBody>
      </p:sp>
    </p:spTree>
    <p:extLst>
      <p:ext uri="{BB962C8B-B14F-4D97-AF65-F5344CB8AC3E}">
        <p14:creationId xmlns:p14="http://schemas.microsoft.com/office/powerpoint/2010/main" val="204732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711821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3059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hu-HU" smtClean="0"/>
              <a:t>Mintacím szerkesztése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3182333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0676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hu-HU" smtClean="0"/>
              <a:t>Mintacím szerkesztése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2830596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552744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hu-HU" smtClean="0"/>
              <a:t>Mintacím szerkesztése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3446767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Kép helye 2"/>
          <p:cNvSpPr>
            <a:spLocks noGrp="1"/>
          </p:cNvSpPr>
          <p:nvPr>
            <p:ph type="pic" idx="13"/>
          </p:nvPr>
        </p:nvSpPr>
        <p:spPr>
          <a:xfrm>
            <a:off x="5724128" y="1633102"/>
            <a:ext cx="3240360" cy="46910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Tree>
    <p:extLst>
      <p:ext uri="{BB962C8B-B14F-4D97-AF65-F5344CB8AC3E}">
        <p14:creationId xmlns:p14="http://schemas.microsoft.com/office/powerpoint/2010/main" val="2086175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74ECFDF-B4B8-4D79-9C23-DD008FAF0A0B}" type="slidenum">
              <a:rPr lang="hu-HU" smtClean="0"/>
              <a:pPr/>
              <a:t>‹#›</a:t>
            </a:fld>
            <a:endParaRPr lang="hu-HU"/>
          </a:p>
        </p:txBody>
      </p:sp>
      <p:sp>
        <p:nvSpPr>
          <p:cNvPr id="9" name="Cím 1"/>
          <p:cNvSpPr>
            <a:spLocks noGrp="1"/>
          </p:cNvSpPr>
          <p:nvPr>
            <p:ph type="title"/>
          </p:nvPr>
        </p:nvSpPr>
        <p:spPr>
          <a:xfrm>
            <a:off x="447989" y="44624"/>
            <a:ext cx="4412043" cy="864096"/>
          </a:xfrm>
        </p:spPr>
        <p:txBody>
          <a:bodyPr/>
          <a:lstStyle/>
          <a:p>
            <a:r>
              <a:rPr lang="hu-HU" smtClean="0"/>
              <a:t>Mintacím szerkesztése</a:t>
            </a:r>
            <a:endParaRPr lang="hu-HU"/>
          </a:p>
        </p:txBody>
      </p:sp>
    </p:spTree>
    <p:extLst>
      <p:ext uri="{BB962C8B-B14F-4D97-AF65-F5344CB8AC3E}">
        <p14:creationId xmlns:p14="http://schemas.microsoft.com/office/powerpoint/2010/main" val="142877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361456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74ECFDF-B4B8-4D79-9C23-DD008FAF0A0B}" type="slidenum">
              <a:rPr lang="hu-HU" smtClean="0"/>
              <a:pPr/>
              <a:t>‹#›</a:t>
            </a:fld>
            <a:endParaRPr lang="hu-HU"/>
          </a:p>
        </p:txBody>
      </p:sp>
      <p:sp>
        <p:nvSpPr>
          <p:cNvPr id="7" name="Cím 1"/>
          <p:cNvSpPr txBox="1">
            <a:spLocks/>
          </p:cNvSpPr>
          <p:nvPr userDrawn="1"/>
        </p:nvSpPr>
        <p:spPr>
          <a:xfrm>
            <a:off x="447989" y="44624"/>
            <a:ext cx="4412043"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r>
              <a:rPr lang="hu-HU" smtClean="0"/>
              <a:t>Mintacím szerkesztése</a:t>
            </a:r>
            <a:endParaRPr lang="hu-HU"/>
          </a:p>
        </p:txBody>
      </p:sp>
    </p:spTree>
    <p:extLst>
      <p:ext uri="{BB962C8B-B14F-4D97-AF65-F5344CB8AC3E}">
        <p14:creationId xmlns:p14="http://schemas.microsoft.com/office/powerpoint/2010/main" val="403059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hu-HU" smtClean="0"/>
              <a:t>Mintacím szerkesztése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174906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hu-HU" smtClean="0"/>
              <a:t>Mintacím szerkesztése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246839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360782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161370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hu-HU" smtClean="0"/>
              <a:t>Mintacím szerkesztése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smtClean="0"/>
              <a:t>Mintaszöveg szerkesztése</a:t>
            </a:r>
          </a:p>
        </p:txBody>
      </p:sp>
      <p:sp>
        <p:nvSpPr>
          <p:cNvPr id="5" name="Date Placeholder 4"/>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245547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0DD05FFA-4383-4574-9830-A5FF25BE8406}" type="datetimeFigureOut">
              <a:rPr lang="hu-HU" smtClean="0"/>
              <a:pPr/>
              <a:t>2016.01.06.</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74ECFDF-B4B8-4D79-9C23-DD008FAF0A0B}" type="slidenum">
              <a:rPr lang="hu-HU" smtClean="0"/>
              <a:pPr/>
              <a:t>‹#›</a:t>
            </a:fld>
            <a:endParaRPr lang="hu-HU"/>
          </a:p>
        </p:txBody>
      </p:sp>
    </p:spTree>
    <p:extLst>
      <p:ext uri="{BB962C8B-B14F-4D97-AF65-F5344CB8AC3E}">
        <p14:creationId xmlns:p14="http://schemas.microsoft.com/office/powerpoint/2010/main" val="287880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hu-HU" smtClean="0"/>
              <a:t>Mintacím szerkesztése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D05FFA-4383-4574-9830-A5FF25BE8406}" type="datetimeFigureOut">
              <a:rPr lang="hu-HU" smtClean="0"/>
              <a:pPr/>
              <a:t>2016.01.06.</a:t>
            </a:fld>
            <a:endParaRPr lang="hu-H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74ECFDF-B4B8-4D79-9C23-DD008FAF0A0B}" type="slidenum">
              <a:rPr lang="hu-HU" smtClean="0"/>
              <a:pPr/>
              <a:t>‹#›</a:t>
            </a:fld>
            <a:endParaRPr lang="hu-HU"/>
          </a:p>
        </p:txBody>
      </p:sp>
    </p:spTree>
    <p:extLst>
      <p:ext uri="{BB962C8B-B14F-4D97-AF65-F5344CB8AC3E}">
        <p14:creationId xmlns:p14="http://schemas.microsoft.com/office/powerpoint/2010/main" val="72549713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664" r:id="rId17"/>
    <p:sldLayoutId id="2147483666"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fejlesztes@szszbmo.hu" TargetMode="External"/><Relationship Id="rId2" Type="http://schemas.openxmlformats.org/officeDocument/2006/relationships/hyperlink" Target="http://www.szechenyi2020.hu/"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1772816"/>
            <a:ext cx="7992888" cy="3312368"/>
          </a:xfrm>
        </p:spPr>
        <p:txBody>
          <a:bodyPr>
            <a:normAutofit fontScale="90000"/>
          </a:bodyPr>
          <a:lstStyle/>
          <a:p>
            <a:pPr algn="ctr"/>
            <a:r>
              <a:rPr lang="hu-HU" sz="3100" b="1" dirty="0">
                <a:solidFill>
                  <a:srgbClr val="0070C0"/>
                </a:solidFill>
                <a:latin typeface="Arial" panose="020B0604020202020204" pitchFamily="34" charset="0"/>
                <a:cs typeface="Arial" panose="020B0604020202020204" pitchFamily="34" charset="0"/>
              </a:rPr>
              <a:t>Egészségügyi alapellátás infrastrukturális fejlesztése</a:t>
            </a:r>
            <a:br>
              <a:rPr lang="hu-HU" sz="3100" b="1" dirty="0">
                <a:solidFill>
                  <a:srgbClr val="0070C0"/>
                </a:solidFill>
                <a:latin typeface="Arial" panose="020B0604020202020204" pitchFamily="34" charset="0"/>
                <a:cs typeface="Arial" panose="020B0604020202020204" pitchFamily="34" charset="0"/>
              </a:rPr>
            </a:br>
            <a:r>
              <a:rPr lang="hu-HU" sz="3100" b="1" dirty="0">
                <a:solidFill>
                  <a:srgbClr val="0070C0"/>
                </a:solidFill>
                <a:latin typeface="Arial" panose="020B0604020202020204" pitchFamily="34" charset="0"/>
                <a:cs typeface="Arial" panose="020B0604020202020204" pitchFamily="34" charset="0"/>
              </a:rPr>
              <a:t/>
            </a:r>
            <a:br>
              <a:rPr lang="hu-HU" sz="3100" b="1" dirty="0">
                <a:solidFill>
                  <a:srgbClr val="0070C0"/>
                </a:solidFill>
                <a:latin typeface="Arial" panose="020B0604020202020204" pitchFamily="34" charset="0"/>
                <a:cs typeface="Arial" panose="020B0604020202020204" pitchFamily="34" charset="0"/>
              </a:rPr>
            </a:br>
            <a:r>
              <a:rPr lang="hu-HU" sz="3100" b="1" dirty="0">
                <a:solidFill>
                  <a:srgbClr val="0070C0"/>
                </a:solidFill>
                <a:latin typeface="Arial" panose="020B0604020202020204" pitchFamily="34" charset="0"/>
                <a:cs typeface="Arial" panose="020B0604020202020204" pitchFamily="34" charset="0"/>
              </a:rPr>
              <a:t>TOP-4.1.1-15</a:t>
            </a:r>
            <a:r>
              <a:rPr lang="hu-HU" sz="3100" b="1" dirty="0" smtClean="0">
                <a:solidFill>
                  <a:srgbClr val="0070C0"/>
                </a:solidFill>
                <a:latin typeface="Arial" panose="020B0604020202020204" pitchFamily="34" charset="0"/>
                <a:cs typeface="Arial" panose="020B0604020202020204" pitchFamily="34" charset="0"/>
              </a:rPr>
              <a:t/>
            </a:r>
            <a:br>
              <a:rPr lang="hu-HU" sz="3100" b="1" dirty="0" smtClean="0">
                <a:solidFill>
                  <a:srgbClr val="0070C0"/>
                </a:solidFill>
                <a:latin typeface="Arial" panose="020B0604020202020204" pitchFamily="34" charset="0"/>
                <a:cs typeface="Arial" panose="020B0604020202020204" pitchFamily="34" charset="0"/>
              </a:rPr>
            </a:br>
            <a:r>
              <a:rPr lang="hu-HU" sz="2700" b="1" dirty="0" smtClean="0">
                <a:solidFill>
                  <a:srgbClr val="0070C0"/>
                </a:solidFill>
                <a:latin typeface="Arial" panose="020B0604020202020204" pitchFamily="34" charset="0"/>
                <a:cs typeface="Arial" panose="020B0604020202020204" pitchFamily="34" charset="0"/>
              </a:rPr>
              <a:t/>
            </a:r>
            <a:br>
              <a:rPr lang="hu-HU" sz="2700" b="1" dirty="0" smtClean="0">
                <a:solidFill>
                  <a:srgbClr val="0070C0"/>
                </a:solidFill>
                <a:latin typeface="Arial" panose="020B0604020202020204" pitchFamily="34" charset="0"/>
                <a:cs typeface="Arial" panose="020B0604020202020204" pitchFamily="34" charset="0"/>
              </a:rPr>
            </a:br>
            <a:r>
              <a:rPr lang="hu-HU" sz="2000" b="1" dirty="0">
                <a:solidFill>
                  <a:srgbClr val="0070C0"/>
                </a:solidFill>
                <a:latin typeface="Arial" panose="020B0604020202020204" pitchFamily="34" charset="0"/>
                <a:cs typeface="Arial" panose="020B0604020202020204" pitchFamily="34" charset="0"/>
              </a:rPr>
              <a:t/>
            </a:r>
            <a:br>
              <a:rPr lang="hu-HU" sz="2000" b="1" dirty="0">
                <a:solidFill>
                  <a:srgbClr val="0070C0"/>
                </a:solidFill>
                <a:latin typeface="Arial" panose="020B0604020202020204" pitchFamily="34" charset="0"/>
                <a:cs typeface="Arial" panose="020B0604020202020204" pitchFamily="34" charset="0"/>
              </a:rPr>
            </a:br>
            <a:r>
              <a:rPr lang="hu-HU" sz="2000" b="1" dirty="0" smtClean="0">
                <a:solidFill>
                  <a:srgbClr val="0070C0"/>
                </a:solidFill>
                <a:latin typeface="Arial" panose="020B0604020202020204" pitchFamily="34" charset="0"/>
                <a:cs typeface="Arial" panose="020B0604020202020204" pitchFamily="34" charset="0"/>
              </a:rPr>
              <a:t/>
            </a:r>
            <a:br>
              <a:rPr lang="hu-HU" sz="2000" b="1" dirty="0" smtClean="0">
                <a:solidFill>
                  <a:srgbClr val="0070C0"/>
                </a:solidFill>
                <a:latin typeface="Arial" panose="020B0604020202020204" pitchFamily="34" charset="0"/>
                <a:cs typeface="Arial" panose="020B0604020202020204" pitchFamily="34" charset="0"/>
              </a:rPr>
            </a:br>
            <a:r>
              <a:rPr lang="hu-HU" sz="1800" b="1" dirty="0" smtClean="0">
                <a:solidFill>
                  <a:srgbClr val="0070C0"/>
                </a:solidFill>
                <a:latin typeface="Arial" panose="020B0604020202020204" pitchFamily="34" charset="0"/>
                <a:cs typeface="Arial" panose="020B0604020202020204" pitchFamily="34" charset="0"/>
              </a:rPr>
              <a:t>Nyíregyháza, 2016. január 08.</a:t>
            </a:r>
            <a:br>
              <a:rPr lang="hu-HU" sz="1800" b="1" dirty="0" smtClean="0">
                <a:solidFill>
                  <a:srgbClr val="0070C0"/>
                </a:solidFill>
                <a:latin typeface="Arial" panose="020B0604020202020204" pitchFamily="34" charset="0"/>
                <a:cs typeface="Arial" panose="020B0604020202020204" pitchFamily="34" charset="0"/>
              </a:rPr>
            </a:br>
            <a:r>
              <a:rPr lang="hu-HU" sz="1800" b="1" dirty="0" smtClean="0">
                <a:solidFill>
                  <a:srgbClr val="0070C0"/>
                </a:solidFill>
                <a:latin typeface="Arial" panose="020B0604020202020204" pitchFamily="34" charset="0"/>
                <a:cs typeface="Arial" panose="020B0604020202020204" pitchFamily="34" charset="0"/>
              </a:rPr>
              <a:t/>
            </a:r>
            <a:br>
              <a:rPr lang="hu-HU" sz="1800" b="1" dirty="0" smtClean="0">
                <a:solidFill>
                  <a:srgbClr val="0070C0"/>
                </a:solidFill>
                <a:latin typeface="Arial" panose="020B0604020202020204" pitchFamily="34" charset="0"/>
                <a:cs typeface="Arial" panose="020B0604020202020204" pitchFamily="34" charset="0"/>
              </a:rPr>
            </a:br>
            <a:r>
              <a:rPr lang="hu-HU" sz="1800" b="1" dirty="0" smtClean="0">
                <a:solidFill>
                  <a:srgbClr val="0070C0"/>
                </a:solidFill>
                <a:latin typeface="Arial" panose="020B0604020202020204" pitchFamily="34" charset="0"/>
                <a:cs typeface="Arial" panose="020B0604020202020204" pitchFamily="34" charset="0"/>
              </a:rPr>
              <a:t>											</a:t>
            </a:r>
            <a:r>
              <a:rPr lang="hu-HU" sz="1800" dirty="0" smtClean="0">
                <a:solidFill>
                  <a:srgbClr val="0070C0"/>
                </a:solidFill>
                <a:latin typeface="Arial" panose="020B0604020202020204" pitchFamily="34" charset="0"/>
                <a:cs typeface="Arial" panose="020B0604020202020204" pitchFamily="34" charset="0"/>
              </a:rPr>
              <a:t>Kissné Puskás Katalin</a:t>
            </a:r>
            <a:endParaRPr lang="hu-HU" sz="1800" dirty="0">
              <a:solidFill>
                <a:srgbClr val="0070C0"/>
              </a:solidFill>
              <a:latin typeface="Arial" panose="020B0604020202020204" pitchFamily="34" charset="0"/>
              <a:cs typeface="Arial" panose="020B0604020202020204" pitchFamily="34" charset="0"/>
            </a:endParaRPr>
          </a:p>
        </p:txBody>
      </p:sp>
      <p:pic>
        <p:nvPicPr>
          <p:cNvPr id="5" name="Picture 2" descr="C:\Users\ASUS\Desktop\ENPI nyitókonferencia\cimerkicsi.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722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09599" y="609600"/>
            <a:ext cx="6347713" cy="947192"/>
          </a:xfrm>
        </p:spPr>
        <p:txBody>
          <a:bodyPr>
            <a:noAutofit/>
          </a:bodyPr>
          <a:lstStyle/>
          <a:p>
            <a:r>
              <a:rPr lang="hu-HU" sz="2000" b="1" dirty="0" smtClean="0">
                <a:solidFill>
                  <a:schemeClr val="accent2">
                    <a:lumMod val="75000"/>
                  </a:schemeClr>
                </a:solidFill>
                <a:latin typeface="Arial" panose="020B0604020202020204" pitchFamily="34" charset="0"/>
                <a:cs typeface="Arial" panose="020B0604020202020204" pitchFamily="34" charset="0"/>
              </a:rPr>
              <a:t>KÖTELEZŐEN CSATOLANDÓ DOKUMENTUMOK A TÁMOGATÁSI KÉRELEM BEADÁSAKOR I.</a:t>
            </a:r>
            <a:endParaRPr lang="hu-HU" sz="2000" b="1" dirty="0">
              <a:solidFill>
                <a:schemeClr val="accent2">
                  <a:lumMod val="75000"/>
                </a:schemeClr>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609599" y="1772816"/>
            <a:ext cx="6347714" cy="4176464"/>
          </a:xfrm>
        </p:spPr>
        <p:txBody>
          <a:bodyPr>
            <a:noAutofit/>
          </a:bodyPr>
          <a:lstStyle/>
          <a:p>
            <a:pPr algn="just">
              <a:spcBef>
                <a:spcPts val="600"/>
              </a:spcBef>
              <a:spcAft>
                <a:spcPts val="600"/>
              </a:spcAft>
              <a:buClr>
                <a:srgbClr val="5FCBEF"/>
              </a:buClr>
            </a:pPr>
            <a:r>
              <a:rPr lang="hu-HU" sz="1500" b="1" dirty="0" smtClean="0">
                <a:solidFill>
                  <a:srgbClr val="2E83C3">
                    <a:lumMod val="75000"/>
                  </a:srgbClr>
                </a:solidFill>
                <a:latin typeface="Arial" panose="020B0604020202020204" pitchFamily="34" charset="0"/>
                <a:cs typeface="Arial" panose="020B0604020202020204" pitchFamily="34" charset="0"/>
              </a:rPr>
              <a:t>Alapító </a:t>
            </a:r>
            <a:r>
              <a:rPr lang="hu-HU" sz="1500" b="1" dirty="0">
                <a:solidFill>
                  <a:srgbClr val="2E83C3">
                    <a:lumMod val="75000"/>
                  </a:srgbClr>
                </a:solidFill>
                <a:latin typeface="Arial" panose="020B0604020202020204" pitchFamily="34" charset="0"/>
                <a:cs typeface="Arial" panose="020B0604020202020204" pitchFamily="34" charset="0"/>
              </a:rPr>
              <a:t>vagy létesítő okirat,</a:t>
            </a:r>
          </a:p>
          <a:p>
            <a:pPr algn="just">
              <a:spcBef>
                <a:spcPts val="600"/>
              </a:spcBef>
              <a:spcAft>
                <a:spcPts val="600"/>
              </a:spcAft>
              <a:buClr>
                <a:srgbClr val="5FCBEF"/>
              </a:buClr>
            </a:pPr>
            <a:r>
              <a:rPr lang="hu-HU" sz="1500" b="1" dirty="0">
                <a:solidFill>
                  <a:srgbClr val="2E83C3">
                    <a:lumMod val="75000"/>
                  </a:srgbClr>
                </a:solidFill>
                <a:latin typeface="Arial" panose="020B0604020202020204" pitchFamily="34" charset="0"/>
                <a:cs typeface="Arial" panose="020B0604020202020204" pitchFamily="34" charset="0"/>
              </a:rPr>
              <a:t>Átláthatósági nyilatkozat,</a:t>
            </a:r>
          </a:p>
          <a:p>
            <a:pPr algn="just">
              <a:spcBef>
                <a:spcPts val="600"/>
              </a:spcBef>
              <a:spcAft>
                <a:spcPts val="600"/>
              </a:spcAft>
              <a:buClr>
                <a:srgbClr val="5FCBEF"/>
              </a:buClr>
            </a:pPr>
            <a:r>
              <a:rPr lang="hu-HU" sz="1500" b="1" dirty="0">
                <a:solidFill>
                  <a:srgbClr val="2E83C3">
                    <a:lumMod val="75000"/>
                  </a:srgbClr>
                </a:solidFill>
                <a:latin typeface="Arial" panose="020B0604020202020204" pitchFamily="34" charset="0"/>
                <a:cs typeface="Arial" panose="020B0604020202020204" pitchFamily="34" charset="0"/>
              </a:rPr>
              <a:t>Megalapozó dokumentum (beleértve: Beszerzendő eszközök </a:t>
            </a:r>
            <a:r>
              <a:rPr lang="hu-HU" sz="1500" b="1" dirty="0" smtClean="0">
                <a:solidFill>
                  <a:srgbClr val="2E83C3">
                    <a:lumMod val="75000"/>
                  </a:srgbClr>
                </a:solidFill>
                <a:latin typeface="Arial" panose="020B0604020202020204" pitchFamily="34" charset="0"/>
                <a:cs typeface="Arial" panose="020B0604020202020204" pitchFamily="34" charset="0"/>
              </a:rPr>
              <a:t>listája költségkalkulációval</a:t>
            </a:r>
            <a:r>
              <a:rPr lang="hu-HU" sz="1500" b="1" dirty="0">
                <a:solidFill>
                  <a:srgbClr val="2E83C3">
                    <a:lumMod val="75000"/>
                  </a:srgbClr>
                </a:solidFill>
                <a:latin typeface="Arial" panose="020B0604020202020204" pitchFamily="34" charset="0"/>
                <a:cs typeface="Arial" panose="020B0604020202020204" pitchFamily="34" charset="0"/>
              </a:rPr>
              <a:t>, illetve a Nyilatkozat sürgősségi ellátás eszközeinek </a:t>
            </a:r>
            <a:r>
              <a:rPr lang="hu-HU" sz="1500" b="1" dirty="0" smtClean="0">
                <a:solidFill>
                  <a:srgbClr val="2E83C3">
                    <a:lumMod val="75000"/>
                  </a:srgbClr>
                </a:solidFill>
                <a:latin typeface="Arial" panose="020B0604020202020204" pitchFamily="34" charset="0"/>
                <a:cs typeface="Arial" panose="020B0604020202020204" pitchFamily="34" charset="0"/>
              </a:rPr>
              <a:t>beszerzése </a:t>
            </a:r>
            <a:r>
              <a:rPr lang="hu-HU" sz="1500" b="1" dirty="0">
                <a:solidFill>
                  <a:srgbClr val="2E83C3">
                    <a:lumMod val="75000"/>
                  </a:srgbClr>
                </a:solidFill>
                <a:latin typeface="Arial" panose="020B0604020202020204" pitchFamily="34" charset="0"/>
                <a:cs typeface="Arial" panose="020B0604020202020204" pitchFamily="34" charset="0"/>
              </a:rPr>
              <a:t>esetén),</a:t>
            </a:r>
          </a:p>
          <a:p>
            <a:pPr algn="just">
              <a:spcBef>
                <a:spcPts val="600"/>
              </a:spcBef>
              <a:spcAft>
                <a:spcPts val="600"/>
              </a:spcAft>
              <a:buClr>
                <a:srgbClr val="5FCBEF"/>
              </a:buClr>
            </a:pPr>
            <a:r>
              <a:rPr lang="hu-HU" sz="1500" b="1" dirty="0">
                <a:solidFill>
                  <a:srgbClr val="2E83C3">
                    <a:lumMod val="75000"/>
                  </a:srgbClr>
                </a:solidFill>
                <a:latin typeface="Arial" panose="020B0604020202020204" pitchFamily="34" charset="0"/>
                <a:cs typeface="Arial" panose="020B0604020202020204" pitchFamily="34" charset="0"/>
              </a:rPr>
              <a:t>Nyilatkozat a fejlesztési igényekről,</a:t>
            </a:r>
          </a:p>
          <a:p>
            <a:pPr algn="just">
              <a:spcBef>
                <a:spcPts val="600"/>
              </a:spcBef>
              <a:spcAft>
                <a:spcPts val="600"/>
              </a:spcAft>
              <a:buClr>
                <a:srgbClr val="5FCBEF"/>
              </a:buClr>
            </a:pPr>
            <a:r>
              <a:rPr lang="hu-HU" sz="1500" b="1" dirty="0">
                <a:solidFill>
                  <a:srgbClr val="2E83C3">
                    <a:lumMod val="75000"/>
                  </a:srgbClr>
                </a:solidFill>
                <a:latin typeface="Arial" panose="020B0604020202020204" pitchFamily="34" charset="0"/>
                <a:cs typeface="Arial" panose="020B0604020202020204" pitchFamily="34" charset="0"/>
              </a:rPr>
              <a:t>Összesítés  a  fejlesztéssel  érintett  egységek  működési  engedélyéről,  a  </a:t>
            </a:r>
            <a:r>
              <a:rPr lang="hu-HU" sz="1500" b="1" dirty="0" smtClean="0">
                <a:solidFill>
                  <a:srgbClr val="2E83C3">
                    <a:lumMod val="75000"/>
                  </a:srgbClr>
                </a:solidFill>
                <a:latin typeface="Arial" panose="020B0604020202020204" pitchFamily="34" charset="0"/>
                <a:cs typeface="Arial" panose="020B0604020202020204" pitchFamily="34" charset="0"/>
              </a:rPr>
              <a:t>fejlesztéssel  </a:t>
            </a:r>
            <a:r>
              <a:rPr lang="hu-HU" sz="1500" b="1" dirty="0">
                <a:solidFill>
                  <a:srgbClr val="2E83C3">
                    <a:lumMod val="75000"/>
                  </a:srgbClr>
                </a:solidFill>
                <a:latin typeface="Arial" panose="020B0604020202020204" pitchFamily="34" charset="0"/>
                <a:cs typeface="Arial" panose="020B0604020202020204" pitchFamily="34" charset="0"/>
              </a:rPr>
              <a:t>érintett közfinanszírozott kapacitásokról </a:t>
            </a:r>
            <a:r>
              <a:rPr lang="hu-HU" sz="1500" b="1" dirty="0" smtClean="0">
                <a:solidFill>
                  <a:srgbClr val="2E83C3">
                    <a:lumMod val="75000"/>
                  </a:srgbClr>
                </a:solidFill>
                <a:latin typeface="Arial" panose="020B0604020202020204" pitchFamily="34" charset="0"/>
                <a:cs typeface="Arial" panose="020B0604020202020204" pitchFamily="34" charset="0"/>
              </a:rPr>
              <a:t> Excel </a:t>
            </a:r>
            <a:r>
              <a:rPr lang="hu-HU" sz="1500" b="1" dirty="0">
                <a:solidFill>
                  <a:srgbClr val="2E83C3">
                    <a:lumMod val="75000"/>
                  </a:srgbClr>
                </a:solidFill>
                <a:latin typeface="Arial" panose="020B0604020202020204" pitchFamily="34" charset="0"/>
                <a:cs typeface="Arial" panose="020B0604020202020204" pitchFamily="34" charset="0"/>
              </a:rPr>
              <a:t>táblázat </a:t>
            </a:r>
            <a:r>
              <a:rPr lang="hu-HU" sz="1500" b="1" dirty="0" smtClean="0">
                <a:solidFill>
                  <a:srgbClr val="2E83C3">
                    <a:lumMod val="75000"/>
                  </a:srgbClr>
                </a:solidFill>
                <a:latin typeface="Arial" panose="020B0604020202020204" pitchFamily="34" charset="0"/>
                <a:cs typeface="Arial" panose="020B0604020202020204" pitchFamily="34" charset="0"/>
              </a:rPr>
              <a:t>	alapján,</a:t>
            </a:r>
          </a:p>
          <a:p>
            <a:pPr algn="just">
              <a:spcBef>
                <a:spcPts val="600"/>
              </a:spcBef>
              <a:spcAft>
                <a:spcPts val="600"/>
              </a:spcAft>
              <a:buClr>
                <a:srgbClr val="5FCBEF"/>
              </a:buClr>
            </a:pPr>
            <a:r>
              <a:rPr lang="hu-HU" sz="1500" b="1" dirty="0" smtClean="0">
                <a:solidFill>
                  <a:srgbClr val="2E83C3">
                    <a:lumMod val="75000"/>
                  </a:srgbClr>
                </a:solidFill>
                <a:latin typeface="Arial" panose="020B0604020202020204" pitchFamily="34" charset="0"/>
                <a:cs typeface="Arial" panose="020B0604020202020204" pitchFamily="34" charset="0"/>
              </a:rPr>
              <a:t>Nyilatkozat eszközbeszerzéshez,</a:t>
            </a:r>
          </a:p>
          <a:p>
            <a:pPr algn="just">
              <a:lnSpc>
                <a:spcPct val="200000"/>
              </a:lnSpc>
              <a:spcBef>
                <a:spcPts val="0"/>
              </a:spcBef>
              <a:buClr>
                <a:srgbClr val="5FCBEF"/>
              </a:buClr>
            </a:pPr>
            <a:endParaRPr lang="hu-HU" sz="1500" b="1" dirty="0">
              <a:solidFill>
                <a:srgbClr val="2E83C3">
                  <a:lumMod val="75000"/>
                </a:srgbClr>
              </a:solidFill>
              <a:latin typeface="Arial" panose="020B0604020202020204" pitchFamily="34" charset="0"/>
              <a:cs typeface="Arial" panose="020B0604020202020204" pitchFamily="34" charset="0"/>
            </a:endParaRPr>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981" y="5949280"/>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7852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25691" y="609600"/>
            <a:ext cx="6347713" cy="1019200"/>
          </a:xfrm>
        </p:spPr>
        <p:txBody>
          <a:bodyPr>
            <a:noAutofit/>
          </a:bodyPr>
          <a:lstStyle/>
          <a:p>
            <a:r>
              <a:rPr lang="hu-HU" sz="2000" b="1" dirty="0">
                <a:solidFill>
                  <a:schemeClr val="accent2">
                    <a:lumMod val="75000"/>
                  </a:schemeClr>
                </a:solidFill>
                <a:latin typeface="Arial" panose="020B0604020202020204" pitchFamily="34" charset="0"/>
                <a:cs typeface="Arial" panose="020B0604020202020204" pitchFamily="34" charset="0"/>
              </a:rPr>
              <a:t>KÖTELEZŐEN CSATOLANDÓ DOKUMENTUMOK A TÁMOGATÁSI KÉRELEM BEADÁSAKOR </a:t>
            </a:r>
            <a:r>
              <a:rPr lang="hu-HU" sz="2000" b="1" dirty="0" smtClean="0">
                <a:solidFill>
                  <a:schemeClr val="accent2">
                    <a:lumMod val="75000"/>
                  </a:schemeClr>
                </a:solidFill>
                <a:latin typeface="Arial" panose="020B0604020202020204" pitchFamily="34" charset="0"/>
                <a:cs typeface="Arial" panose="020B0604020202020204" pitchFamily="34" charset="0"/>
              </a:rPr>
              <a:t>II.</a:t>
            </a:r>
            <a:endParaRPr lang="hu-HU" sz="2000" dirty="0"/>
          </a:p>
        </p:txBody>
      </p:sp>
      <p:sp>
        <p:nvSpPr>
          <p:cNvPr id="3" name="Tartalom helye 2"/>
          <p:cNvSpPr>
            <a:spLocks noGrp="1"/>
          </p:cNvSpPr>
          <p:nvPr>
            <p:ph idx="1"/>
          </p:nvPr>
        </p:nvSpPr>
        <p:spPr>
          <a:xfrm>
            <a:off x="609599" y="1700808"/>
            <a:ext cx="6347714" cy="4340555"/>
          </a:xfrm>
        </p:spPr>
        <p:txBody>
          <a:bodyPr>
            <a:normAutofit fontScale="92500"/>
          </a:bodyPr>
          <a:lstStyle/>
          <a:p>
            <a:pPr algn="just">
              <a:spcBef>
                <a:spcPts val="600"/>
              </a:spcBef>
              <a:spcAft>
                <a:spcPts val="600"/>
              </a:spcAft>
              <a:buClr>
                <a:srgbClr val="5FCBEF"/>
              </a:buClr>
            </a:pPr>
            <a:r>
              <a:rPr lang="hu-HU" b="1" dirty="0">
                <a:solidFill>
                  <a:srgbClr val="2E83C3">
                    <a:lumMod val="75000"/>
                  </a:srgbClr>
                </a:solidFill>
                <a:latin typeface="Arial" panose="020B0604020202020204" pitchFamily="34" charset="0"/>
                <a:cs typeface="Arial" panose="020B0604020202020204" pitchFamily="34" charset="0"/>
              </a:rPr>
              <a:t>Nyilatkozat eszközbeszerzéshez</a:t>
            </a:r>
            <a:r>
              <a:rPr lang="hu-HU" b="1" dirty="0" smtClean="0">
                <a:solidFill>
                  <a:srgbClr val="2E83C3">
                    <a:lumMod val="75000"/>
                  </a:srgbClr>
                </a:solidFill>
                <a:latin typeface="Arial" panose="020B0604020202020204" pitchFamily="34" charset="0"/>
                <a:cs typeface="Arial" panose="020B0604020202020204" pitchFamily="34" charset="0"/>
              </a:rPr>
              <a:t>,</a:t>
            </a:r>
          </a:p>
          <a:p>
            <a:pPr algn="just">
              <a:spcBef>
                <a:spcPts val="600"/>
              </a:spcBef>
              <a:spcAft>
                <a:spcPts val="600"/>
              </a:spcAft>
              <a:buClr>
                <a:srgbClr val="5FCBEF"/>
              </a:buClr>
            </a:pPr>
            <a:r>
              <a:rPr lang="hu-HU" b="1" dirty="0" smtClean="0">
                <a:solidFill>
                  <a:srgbClr val="2E83C3">
                    <a:lumMod val="75000"/>
                  </a:srgbClr>
                </a:solidFill>
                <a:latin typeface="Arial" panose="020B0604020202020204" pitchFamily="34" charset="0"/>
                <a:cs typeface="Arial" panose="020B0604020202020204" pitchFamily="34" charset="0"/>
              </a:rPr>
              <a:t>Helyszínrajz</a:t>
            </a:r>
            <a:r>
              <a:rPr lang="hu-HU" b="1" dirty="0">
                <a:solidFill>
                  <a:srgbClr val="2E83C3">
                    <a:lumMod val="75000"/>
                  </a:srgbClr>
                </a:solidFill>
                <a:latin typeface="Arial" panose="020B0604020202020204" pitchFamily="34" charset="0"/>
                <a:cs typeface="Arial" panose="020B0604020202020204" pitchFamily="34" charset="0"/>
              </a:rPr>
              <a:t>, vázrajz, jelenlegi és tervezett állapot bemutatása (rövid műszaki leírás),</a:t>
            </a:r>
          </a:p>
          <a:p>
            <a:pPr algn="just">
              <a:spcBef>
                <a:spcPts val="600"/>
              </a:spcBef>
              <a:spcAft>
                <a:spcPts val="600"/>
              </a:spcAft>
              <a:buClr>
                <a:srgbClr val="5FCBEF"/>
              </a:buClr>
            </a:pPr>
            <a:r>
              <a:rPr lang="hu-HU" b="1" dirty="0">
                <a:solidFill>
                  <a:srgbClr val="2E83C3">
                    <a:lumMod val="75000"/>
                  </a:srgbClr>
                </a:solidFill>
                <a:latin typeface="Arial" panose="020B0604020202020204" pitchFamily="34" charset="0"/>
                <a:cs typeface="Arial" panose="020B0604020202020204" pitchFamily="34" charset="0"/>
              </a:rPr>
              <a:t>Konzorciumi  együttműködési  megállapodás  támogatási  kérelem  benyújtására  (amennyiben releváns),</a:t>
            </a:r>
          </a:p>
          <a:p>
            <a:pPr algn="just">
              <a:spcBef>
                <a:spcPts val="600"/>
              </a:spcBef>
              <a:spcAft>
                <a:spcPts val="600"/>
              </a:spcAft>
              <a:buClr>
                <a:srgbClr val="5FCBEF"/>
              </a:buClr>
            </a:pPr>
            <a:r>
              <a:rPr lang="hu-HU" b="1" dirty="0">
                <a:solidFill>
                  <a:srgbClr val="2E83C3">
                    <a:lumMod val="75000"/>
                  </a:srgbClr>
                </a:solidFill>
                <a:latin typeface="Arial" panose="020B0604020202020204" pitchFamily="34" charset="0"/>
                <a:cs typeface="Arial" panose="020B0604020202020204" pitchFamily="34" charset="0"/>
              </a:rPr>
              <a:t>Több települést ellátó praxishoz tartozó települések támogató nyilatkozata (amennyiben releváns),</a:t>
            </a:r>
          </a:p>
          <a:p>
            <a:pPr algn="just">
              <a:spcBef>
                <a:spcPts val="600"/>
              </a:spcBef>
              <a:spcAft>
                <a:spcPts val="600"/>
              </a:spcAft>
              <a:buClr>
                <a:srgbClr val="5FCBEF"/>
              </a:buClr>
            </a:pPr>
            <a:r>
              <a:rPr lang="hu-HU" b="1" dirty="0">
                <a:solidFill>
                  <a:srgbClr val="2E83C3">
                    <a:lumMod val="75000"/>
                  </a:srgbClr>
                </a:solidFill>
                <a:latin typeface="Arial" panose="020B0604020202020204" pitchFamily="34" charset="0"/>
                <a:cs typeface="Arial" panose="020B0604020202020204" pitchFamily="34" charset="0"/>
              </a:rPr>
              <a:t>Az egészségügyi szolgáltató és az önkormányzat között az egészségügyi ellátásra 	vonatkozó megállapodás,</a:t>
            </a:r>
          </a:p>
          <a:p>
            <a:pPr algn="just">
              <a:spcBef>
                <a:spcPts val="600"/>
              </a:spcBef>
              <a:spcAft>
                <a:spcPts val="600"/>
              </a:spcAft>
              <a:buClr>
                <a:srgbClr val="5FCBEF"/>
              </a:buClr>
            </a:pPr>
            <a:r>
              <a:rPr lang="hu-HU" b="1" dirty="0">
                <a:solidFill>
                  <a:srgbClr val="2E83C3">
                    <a:lumMod val="75000"/>
                  </a:srgbClr>
                </a:solidFill>
                <a:latin typeface="Arial" panose="020B0604020202020204" pitchFamily="34" charset="0"/>
                <a:cs typeface="Arial" panose="020B0604020202020204" pitchFamily="34" charset="0"/>
              </a:rPr>
              <a:t>Helyi   önkormányzat   támogató   nyilatkozata,   amennyiben   a   támogatást   igénylő   nem   az önkormányzat (amennyiben releváns).</a:t>
            </a:r>
          </a:p>
          <a:p>
            <a:endParaRPr lang="hu-HU" dirty="0"/>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733256"/>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637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44624"/>
            <a:ext cx="6957312" cy="936104"/>
          </a:xfrm>
        </p:spPr>
        <p:txBody>
          <a:bodyPr>
            <a:normAutofit fontScale="90000"/>
          </a:bodyPr>
          <a:lstStyle/>
          <a:p>
            <a:pPr algn="ctr"/>
            <a:r>
              <a:rPr lang="hu-HU" sz="2400" b="1" dirty="0" smtClean="0">
                <a:solidFill>
                  <a:srgbClr val="0070C0"/>
                </a:solidFill>
                <a:latin typeface="Arial" panose="020B0604020202020204" pitchFamily="34" charset="0"/>
                <a:cs typeface="Arial" panose="020B0604020202020204" pitchFamily="34" charset="0"/>
              </a:rPr>
              <a:t/>
            </a:r>
            <a:br>
              <a:rPr lang="hu-HU" sz="2400" b="1" dirty="0" smtClean="0">
                <a:solidFill>
                  <a:srgbClr val="0070C0"/>
                </a:solidFill>
                <a:latin typeface="Arial" panose="020B0604020202020204" pitchFamily="34" charset="0"/>
                <a:cs typeface="Arial" panose="020B0604020202020204" pitchFamily="34" charset="0"/>
              </a:rPr>
            </a:br>
            <a:r>
              <a:rPr lang="hu-HU" sz="2700" b="1" dirty="0" smtClean="0">
                <a:solidFill>
                  <a:srgbClr val="0070C0"/>
                </a:solidFill>
                <a:latin typeface="Arial" panose="020B0604020202020204" pitchFamily="34" charset="0"/>
                <a:cs typeface="Arial" panose="020B0604020202020204" pitchFamily="34" charset="0"/>
              </a:rPr>
              <a:t>TOVÁBBI INFORMÁCIÓK</a:t>
            </a:r>
            <a:br>
              <a:rPr lang="hu-HU" sz="2700" b="1" dirty="0" smtClean="0">
                <a:solidFill>
                  <a:srgbClr val="0070C0"/>
                </a:solidFill>
                <a:latin typeface="Arial" panose="020B0604020202020204" pitchFamily="34" charset="0"/>
                <a:cs typeface="Arial" panose="020B0604020202020204" pitchFamily="34" charset="0"/>
              </a:rPr>
            </a:br>
            <a:endParaRPr lang="hu-HU" sz="2700" dirty="0"/>
          </a:p>
        </p:txBody>
      </p:sp>
      <p:sp>
        <p:nvSpPr>
          <p:cNvPr id="3" name="Tartalom helye 2"/>
          <p:cNvSpPr>
            <a:spLocks noGrp="1"/>
          </p:cNvSpPr>
          <p:nvPr>
            <p:ph idx="1"/>
          </p:nvPr>
        </p:nvSpPr>
        <p:spPr>
          <a:xfrm>
            <a:off x="609599" y="1124744"/>
            <a:ext cx="6347714" cy="4916619"/>
          </a:xfrm>
        </p:spPr>
        <p:txBody>
          <a:bodyPr>
            <a:normAutofit/>
          </a:bodyPr>
          <a:lstStyle/>
          <a:p>
            <a:pPr marL="0" indent="0" algn="just">
              <a:buNone/>
            </a:pPr>
            <a:endParaRPr lang="hu-HU" sz="2000" b="1" dirty="0" smtClean="0">
              <a:solidFill>
                <a:schemeClr val="accent2">
                  <a:lumMod val="75000"/>
                </a:schemeClr>
              </a:solidFill>
              <a:latin typeface="Arial" panose="020B0604020202020204" pitchFamily="34" charset="0"/>
              <a:cs typeface="Arial" panose="020B0604020202020204" pitchFamily="34" charset="0"/>
            </a:endParaRPr>
          </a:p>
          <a:p>
            <a:pPr marL="0" indent="0" algn="just">
              <a:buNone/>
            </a:pPr>
            <a:endParaRPr lang="hu-HU" sz="2000" b="1" dirty="0" smtClean="0">
              <a:solidFill>
                <a:schemeClr val="accent2">
                  <a:lumMod val="75000"/>
                </a:schemeClr>
              </a:solidFill>
              <a:latin typeface="Arial" panose="020B0604020202020204" pitchFamily="34" charset="0"/>
              <a:cs typeface="Arial" panose="020B0604020202020204" pitchFamily="34" charset="0"/>
            </a:endParaRPr>
          </a:p>
          <a:p>
            <a:pPr algn="just">
              <a:buFontTx/>
              <a:buChar char="-"/>
            </a:pPr>
            <a:r>
              <a:rPr lang="hu-HU" sz="2000" b="1" dirty="0" smtClean="0">
                <a:solidFill>
                  <a:schemeClr val="accent2">
                    <a:lumMod val="75000"/>
                  </a:schemeClr>
                </a:solidFill>
                <a:latin typeface="Arial" panose="020B0604020202020204" pitchFamily="34" charset="0"/>
                <a:cs typeface="Arial" panose="020B0604020202020204" pitchFamily="34" charset="0"/>
              </a:rPr>
              <a:t>Széchenyi 2020 ügyfélszolgálata</a:t>
            </a:r>
          </a:p>
          <a:p>
            <a:pPr lvl="2" algn="just">
              <a:buFontTx/>
              <a:buChar char="-"/>
            </a:pPr>
            <a:r>
              <a:rPr lang="hu-HU" sz="1800" dirty="0" smtClean="0">
                <a:solidFill>
                  <a:schemeClr val="accent2">
                    <a:lumMod val="75000"/>
                  </a:schemeClr>
                </a:solidFill>
                <a:latin typeface="Arial" panose="020B0604020202020204" pitchFamily="34" charset="0"/>
                <a:cs typeface="Arial" panose="020B0604020202020204" pitchFamily="34" charset="0"/>
                <a:hlinkClick r:id="rId2"/>
              </a:rPr>
              <a:t>www.szechenyi2020.hu</a:t>
            </a:r>
            <a:endParaRPr lang="hu-HU" sz="1800" dirty="0" smtClean="0">
              <a:solidFill>
                <a:schemeClr val="accent2">
                  <a:lumMod val="75000"/>
                </a:schemeClr>
              </a:solidFill>
              <a:latin typeface="Arial" panose="020B0604020202020204" pitchFamily="34" charset="0"/>
              <a:cs typeface="Arial" panose="020B0604020202020204" pitchFamily="34" charset="0"/>
            </a:endParaRPr>
          </a:p>
          <a:p>
            <a:pPr algn="just">
              <a:buFontTx/>
              <a:buChar char="-"/>
            </a:pPr>
            <a:endParaRPr lang="hu-HU" sz="2000" dirty="0" smtClean="0">
              <a:solidFill>
                <a:schemeClr val="accent2">
                  <a:lumMod val="75000"/>
                </a:schemeClr>
              </a:solidFill>
              <a:latin typeface="Arial" panose="020B0604020202020204" pitchFamily="34" charset="0"/>
              <a:cs typeface="Arial" panose="020B0604020202020204" pitchFamily="34" charset="0"/>
            </a:endParaRPr>
          </a:p>
          <a:p>
            <a:pPr algn="just">
              <a:buFontTx/>
              <a:buChar char="-"/>
            </a:pPr>
            <a:r>
              <a:rPr lang="hu-HU" sz="2000" b="1" dirty="0" smtClean="0">
                <a:solidFill>
                  <a:schemeClr val="accent2">
                    <a:lumMod val="75000"/>
                  </a:schemeClr>
                </a:solidFill>
                <a:latin typeface="Arial" panose="020B0604020202020204" pitchFamily="34" charset="0"/>
                <a:cs typeface="Arial" panose="020B0604020202020204" pitchFamily="34" charset="0"/>
              </a:rPr>
              <a:t>Szabolcs-Szatmár-Bereg Megye Önkormányzata</a:t>
            </a:r>
          </a:p>
          <a:p>
            <a:pPr marL="1085850" lvl="2" indent="-285750" algn="just">
              <a:buFontTx/>
              <a:buChar char="-"/>
            </a:pPr>
            <a:r>
              <a:rPr lang="hu-HU" sz="1800" dirty="0" smtClean="0">
                <a:solidFill>
                  <a:schemeClr val="accent2">
                    <a:lumMod val="75000"/>
                  </a:schemeClr>
                </a:solidFill>
                <a:latin typeface="Arial" panose="020B0604020202020204" pitchFamily="34" charset="0"/>
                <a:cs typeface="Arial" panose="020B0604020202020204" pitchFamily="34" charset="0"/>
                <a:hlinkClick r:id="rId3"/>
              </a:rPr>
              <a:t>fejlesztes@szszbmo.hu</a:t>
            </a:r>
            <a:endParaRPr lang="hu-HU" sz="1800" dirty="0" smtClean="0">
              <a:solidFill>
                <a:schemeClr val="accent2">
                  <a:lumMod val="75000"/>
                </a:schemeClr>
              </a:solidFill>
              <a:latin typeface="Arial" panose="020B0604020202020204" pitchFamily="34" charset="0"/>
              <a:cs typeface="Arial" panose="020B0604020202020204" pitchFamily="34" charset="0"/>
            </a:endParaRPr>
          </a:p>
          <a:p>
            <a:pPr marL="800100" lvl="2" indent="0" algn="just">
              <a:buNone/>
            </a:pPr>
            <a:endParaRPr lang="hu-HU" sz="1800" dirty="0" smtClean="0">
              <a:solidFill>
                <a:schemeClr val="accent2">
                  <a:lumMod val="75000"/>
                </a:schemeClr>
              </a:solidFill>
              <a:latin typeface="Arial" panose="020B0604020202020204" pitchFamily="34" charset="0"/>
              <a:cs typeface="Arial" panose="020B0604020202020204" pitchFamily="34" charset="0"/>
            </a:endParaRPr>
          </a:p>
          <a:p>
            <a:pPr marL="0" indent="0" algn="just">
              <a:buNone/>
            </a:pPr>
            <a:endParaRPr lang="hu-HU" sz="2000" dirty="0" smtClean="0">
              <a:solidFill>
                <a:schemeClr val="accent2">
                  <a:lumMod val="75000"/>
                </a:schemeClr>
              </a:solidFill>
              <a:latin typeface="Arial" panose="020B0604020202020204" pitchFamily="34" charset="0"/>
              <a:cs typeface="Arial" panose="020B0604020202020204" pitchFamily="34" charset="0"/>
            </a:endParaRPr>
          </a:p>
        </p:txBody>
      </p:sp>
      <p:pic>
        <p:nvPicPr>
          <p:cNvPr id="4" name="Picture 2" descr="C:\Users\ASUS\Desktop\ENPI nyitókonferencia\cimerkicsi.png"/>
          <p:cNvPicPr>
            <a:picLock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5733256"/>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6881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44624"/>
            <a:ext cx="9144000" cy="936104"/>
          </a:xfrm>
        </p:spPr>
        <p:txBody>
          <a:bodyPr/>
          <a:lstStyle/>
          <a:p>
            <a:pPr algn="ctr"/>
            <a:endParaRPr lang="hu-HU" dirty="0"/>
          </a:p>
        </p:txBody>
      </p:sp>
      <p:sp>
        <p:nvSpPr>
          <p:cNvPr id="3" name="Tartalom helye 2"/>
          <p:cNvSpPr>
            <a:spLocks noGrp="1"/>
          </p:cNvSpPr>
          <p:nvPr>
            <p:ph idx="1"/>
          </p:nvPr>
        </p:nvSpPr>
        <p:spPr>
          <a:xfrm>
            <a:off x="827584" y="1600200"/>
            <a:ext cx="7488832" cy="4997152"/>
          </a:xfrm>
        </p:spPr>
        <p:txBody>
          <a:bodyPr>
            <a:normAutofit/>
          </a:bodyPr>
          <a:lstStyle/>
          <a:p>
            <a:pPr marL="0" indent="0" algn="ctr">
              <a:buNone/>
            </a:pPr>
            <a:endParaRPr lang="hu-HU" sz="2800" b="1" dirty="0" smtClean="0">
              <a:solidFill>
                <a:schemeClr val="accent2">
                  <a:lumMod val="50000"/>
                </a:schemeClr>
              </a:solidFill>
              <a:latin typeface="Arial" panose="020B0604020202020204" pitchFamily="34" charset="0"/>
              <a:cs typeface="Arial" panose="020B0604020202020204" pitchFamily="34" charset="0"/>
            </a:endParaRPr>
          </a:p>
          <a:p>
            <a:pPr marL="0" indent="0" algn="ctr">
              <a:buNone/>
            </a:pPr>
            <a:endParaRPr lang="hu-HU" sz="2800" b="1" dirty="0">
              <a:solidFill>
                <a:schemeClr val="accent2">
                  <a:lumMod val="50000"/>
                </a:schemeClr>
              </a:solidFill>
              <a:latin typeface="Arial" panose="020B0604020202020204" pitchFamily="34" charset="0"/>
              <a:cs typeface="Arial" panose="020B0604020202020204" pitchFamily="34" charset="0"/>
            </a:endParaRPr>
          </a:p>
          <a:p>
            <a:pPr marL="0" indent="0" algn="ctr">
              <a:buNone/>
            </a:pPr>
            <a:r>
              <a:rPr lang="hu-HU" sz="2800" b="1" dirty="0" smtClean="0">
                <a:solidFill>
                  <a:schemeClr val="accent2">
                    <a:lumMod val="75000"/>
                  </a:schemeClr>
                </a:solidFill>
                <a:latin typeface="Arial" panose="020B0604020202020204" pitchFamily="34" charset="0"/>
                <a:cs typeface="Arial" panose="020B0604020202020204" pitchFamily="34" charset="0"/>
              </a:rPr>
              <a:t>Köszönöm a megtisztelő figyelmet!</a:t>
            </a:r>
            <a:endParaRPr lang="hu-HU" sz="2800" b="1" dirty="0">
              <a:solidFill>
                <a:schemeClr val="accent2">
                  <a:lumMod val="75000"/>
                </a:schemeClr>
              </a:solidFill>
              <a:latin typeface="Arial" panose="020B0604020202020204" pitchFamily="34" charset="0"/>
              <a:cs typeface="Arial" panose="020B0604020202020204" pitchFamily="34" charset="0"/>
            </a:endParaRPr>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733256"/>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488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44624"/>
            <a:ext cx="7956376" cy="936104"/>
          </a:xfrm>
        </p:spPr>
        <p:txBody>
          <a:bodyPr>
            <a:normAutofit/>
          </a:bodyPr>
          <a:lstStyle/>
          <a:p>
            <a:pPr algn="ctr"/>
            <a:r>
              <a:rPr lang="hu-HU" sz="2400" dirty="0" smtClean="0">
                <a:solidFill>
                  <a:srgbClr val="0070C0"/>
                </a:solidFill>
                <a:latin typeface="Arial" panose="020B0604020202020204" pitchFamily="34" charset="0"/>
                <a:cs typeface="Arial" panose="020B0604020202020204" pitchFamily="34" charset="0"/>
              </a:rPr>
              <a:t/>
            </a:r>
            <a:br>
              <a:rPr lang="hu-HU" sz="2400" dirty="0" smtClean="0">
                <a:solidFill>
                  <a:srgbClr val="0070C0"/>
                </a:solidFill>
                <a:latin typeface="Arial" panose="020B0604020202020204" pitchFamily="34" charset="0"/>
                <a:cs typeface="Arial" panose="020B0604020202020204" pitchFamily="34" charset="0"/>
              </a:rPr>
            </a:br>
            <a:r>
              <a:rPr lang="hu-HU" sz="2400" b="1" dirty="0" smtClean="0">
                <a:solidFill>
                  <a:srgbClr val="0070C0"/>
                </a:solidFill>
                <a:latin typeface="Arial" panose="020B0604020202020204" pitchFamily="34" charset="0"/>
                <a:cs typeface="Arial" panose="020B0604020202020204" pitchFamily="34" charset="0"/>
              </a:rPr>
              <a:t>A FELHÍVÁS CÉLJA, INDOKOLTSÁGA</a:t>
            </a:r>
            <a:endParaRPr lang="hu-HU" sz="2400" b="1" dirty="0">
              <a:solidFill>
                <a:srgbClr val="0070C0"/>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323528" y="1412776"/>
            <a:ext cx="7920880" cy="4997152"/>
          </a:xfrm>
        </p:spPr>
        <p:txBody>
          <a:bodyPr>
            <a:normAutofit/>
          </a:bodyPr>
          <a:lstStyle/>
          <a:p>
            <a:pPr marL="0" indent="0">
              <a:buNone/>
            </a:pPr>
            <a:endParaRPr lang="hu-HU" sz="2000" b="1" dirty="0" smtClean="0"/>
          </a:p>
          <a:p>
            <a:r>
              <a:rPr lang="hu-HU" sz="2000" b="1" dirty="0" smtClean="0">
                <a:solidFill>
                  <a:schemeClr val="accent2">
                    <a:lumMod val="75000"/>
                  </a:schemeClr>
                </a:solidFill>
                <a:latin typeface="Arial" panose="020B0604020202020204" pitchFamily="34" charset="0"/>
                <a:cs typeface="Arial" panose="020B0604020202020204" pitchFamily="34" charset="0"/>
              </a:rPr>
              <a:t>A beavatkozás célja: </a:t>
            </a:r>
          </a:p>
          <a:p>
            <a:pPr marL="0" indent="0" algn="just">
              <a:buNone/>
            </a:pPr>
            <a:r>
              <a:rPr lang="hu-HU" sz="2000" b="1" dirty="0" smtClean="0">
                <a:solidFill>
                  <a:schemeClr val="accent2">
                    <a:lumMod val="75000"/>
                  </a:schemeClr>
                </a:solidFill>
                <a:latin typeface="Arial" panose="020B0604020202020204" pitchFamily="34" charset="0"/>
                <a:cs typeface="Arial" panose="020B0604020202020204" pitchFamily="34" charset="0"/>
              </a:rPr>
              <a:t>	</a:t>
            </a:r>
            <a:r>
              <a:rPr lang="hu-HU" dirty="0" smtClean="0">
                <a:solidFill>
                  <a:schemeClr val="accent2">
                    <a:lumMod val="75000"/>
                  </a:schemeClr>
                </a:solidFill>
                <a:latin typeface="Arial" panose="020B0604020202020204" pitchFamily="34" charset="0"/>
                <a:cs typeface="Arial" panose="020B0604020202020204" pitchFamily="34" charset="0"/>
              </a:rPr>
              <a:t>Az </a:t>
            </a:r>
            <a:r>
              <a:rPr lang="hu-HU" dirty="0">
                <a:solidFill>
                  <a:schemeClr val="accent2">
                    <a:lumMod val="75000"/>
                  </a:schemeClr>
                </a:solidFill>
                <a:latin typeface="Arial" panose="020B0604020202020204" pitchFamily="34" charset="0"/>
                <a:cs typeface="Arial" panose="020B0604020202020204" pitchFamily="34" charset="0"/>
              </a:rPr>
              <a:t>egészségügyi alapellátó-rendszer infrastrukturális fejlesztése az </a:t>
            </a:r>
            <a:r>
              <a:rPr lang="hu-HU" dirty="0" smtClean="0">
                <a:solidFill>
                  <a:schemeClr val="accent2">
                    <a:lumMod val="75000"/>
                  </a:schemeClr>
                </a:solidFill>
                <a:latin typeface="Arial" panose="020B0604020202020204" pitchFamily="34" charset="0"/>
                <a:cs typeface="Arial" panose="020B0604020202020204" pitchFamily="34" charset="0"/>
              </a:rPr>
              <a:t>	intézmények </a:t>
            </a:r>
            <a:r>
              <a:rPr lang="hu-HU" dirty="0">
                <a:solidFill>
                  <a:schemeClr val="accent2">
                    <a:lumMod val="75000"/>
                  </a:schemeClr>
                </a:solidFill>
                <a:latin typeface="Arial" panose="020B0604020202020204" pitchFamily="34" charset="0"/>
                <a:cs typeface="Arial" panose="020B0604020202020204" pitchFamily="34" charset="0"/>
              </a:rPr>
              <a:t>szolgáltatásainak és infrastrukturális feltételeinek </a:t>
            </a:r>
            <a:r>
              <a:rPr lang="hu-HU" dirty="0" smtClean="0">
                <a:solidFill>
                  <a:schemeClr val="accent2">
                    <a:lumMod val="75000"/>
                  </a:schemeClr>
                </a:solidFill>
                <a:latin typeface="Arial" panose="020B0604020202020204" pitchFamily="34" charset="0"/>
                <a:cs typeface="Arial" panose="020B0604020202020204" pitchFamily="34" charset="0"/>
              </a:rPr>
              <a:t>	korszerűsítését</a:t>
            </a:r>
            <a:r>
              <a:rPr lang="hu-HU" dirty="0">
                <a:solidFill>
                  <a:schemeClr val="accent2">
                    <a:lumMod val="75000"/>
                  </a:schemeClr>
                </a:solidFill>
                <a:latin typeface="Arial" panose="020B0604020202020204" pitchFamily="34" charset="0"/>
                <a:cs typeface="Arial" panose="020B0604020202020204" pitchFamily="34" charset="0"/>
              </a:rPr>
              <a:t>, a hozzáférés egyenlőtlenségeinek mérséklését </a:t>
            </a:r>
            <a:r>
              <a:rPr lang="hu-HU" dirty="0" smtClean="0">
                <a:solidFill>
                  <a:schemeClr val="accent2">
                    <a:lumMod val="75000"/>
                  </a:schemeClr>
                </a:solidFill>
                <a:latin typeface="Arial" panose="020B0604020202020204" pitchFamily="34" charset="0"/>
                <a:cs typeface="Arial" panose="020B0604020202020204" pitchFamily="34" charset="0"/>
              </a:rPr>
              <a:t>	célozza</a:t>
            </a:r>
            <a:r>
              <a:rPr lang="hu-HU" dirty="0">
                <a:solidFill>
                  <a:schemeClr val="accent2">
                    <a:lumMod val="75000"/>
                  </a:schemeClr>
                </a:solidFill>
                <a:latin typeface="Arial" panose="020B0604020202020204" pitchFamily="34" charset="0"/>
                <a:cs typeface="Arial" panose="020B0604020202020204" pitchFamily="34" charset="0"/>
              </a:rPr>
              <a:t>, </a:t>
            </a:r>
            <a:r>
              <a:rPr lang="hu-HU" dirty="0" smtClean="0">
                <a:solidFill>
                  <a:schemeClr val="accent2">
                    <a:lumMod val="75000"/>
                  </a:schemeClr>
                </a:solidFill>
                <a:latin typeface="Arial" panose="020B0604020202020204" pitchFamily="34" charset="0"/>
                <a:cs typeface="Arial" panose="020B0604020202020204" pitchFamily="34" charset="0"/>
              </a:rPr>
              <a:t>	különös </a:t>
            </a:r>
            <a:r>
              <a:rPr lang="hu-HU" dirty="0">
                <a:solidFill>
                  <a:schemeClr val="accent2">
                    <a:lumMod val="75000"/>
                  </a:schemeClr>
                </a:solidFill>
                <a:latin typeface="Arial" panose="020B0604020202020204" pitchFamily="34" charset="0"/>
                <a:cs typeface="Arial" panose="020B0604020202020204" pitchFamily="34" charset="0"/>
              </a:rPr>
              <a:t>tekintettel az alábbi célcsoportokra: várandósok, nők, </a:t>
            </a:r>
            <a:r>
              <a:rPr lang="hu-HU" dirty="0" smtClean="0">
                <a:solidFill>
                  <a:schemeClr val="accent2">
                    <a:lumMod val="75000"/>
                  </a:schemeClr>
                </a:solidFill>
                <a:latin typeface="Arial" panose="020B0604020202020204" pitchFamily="34" charset="0"/>
                <a:cs typeface="Arial" panose="020B0604020202020204" pitchFamily="34" charset="0"/>
              </a:rPr>
              <a:t>	gyerekek </a:t>
            </a:r>
            <a:r>
              <a:rPr lang="hu-HU" dirty="0">
                <a:solidFill>
                  <a:schemeClr val="accent2">
                    <a:lumMod val="75000"/>
                  </a:schemeClr>
                </a:solidFill>
                <a:latin typeface="Arial" panose="020B0604020202020204" pitchFamily="34" charset="0"/>
                <a:cs typeface="Arial" panose="020B0604020202020204" pitchFamily="34" charset="0"/>
              </a:rPr>
              <a:t>és </a:t>
            </a:r>
            <a:r>
              <a:rPr lang="hu-HU" dirty="0" smtClean="0">
                <a:solidFill>
                  <a:schemeClr val="accent2">
                    <a:lumMod val="75000"/>
                  </a:schemeClr>
                </a:solidFill>
                <a:latin typeface="Arial" panose="020B0604020202020204" pitchFamily="34" charset="0"/>
                <a:cs typeface="Arial" panose="020B0604020202020204" pitchFamily="34" charset="0"/>
              </a:rPr>
              <a:t>	fiatalkorúak</a:t>
            </a:r>
            <a:r>
              <a:rPr lang="hu-HU" dirty="0">
                <a:solidFill>
                  <a:schemeClr val="accent2">
                    <a:lumMod val="75000"/>
                  </a:schemeClr>
                </a:solidFill>
                <a:latin typeface="Arial" panose="020B0604020202020204" pitchFamily="34" charset="0"/>
                <a:cs typeface="Arial" panose="020B0604020202020204" pitchFamily="34" charset="0"/>
              </a:rPr>
              <a:t>, fogyatékkal élők és </a:t>
            </a:r>
            <a:r>
              <a:rPr lang="hu-HU" dirty="0" smtClean="0">
                <a:solidFill>
                  <a:schemeClr val="accent2">
                    <a:lumMod val="75000"/>
                  </a:schemeClr>
                </a:solidFill>
                <a:latin typeface="Arial" panose="020B0604020202020204" pitchFamily="34" charset="0"/>
                <a:cs typeface="Arial" panose="020B0604020202020204" pitchFamily="34" charset="0"/>
              </a:rPr>
              <a:t>idősek.</a:t>
            </a:r>
          </a:p>
          <a:p>
            <a:pPr marL="0" indent="0" algn="just">
              <a:buNone/>
            </a:pPr>
            <a:endParaRPr lang="hu-HU" dirty="0" smtClean="0">
              <a:solidFill>
                <a:schemeClr val="accent2">
                  <a:lumMod val="75000"/>
                </a:schemeClr>
              </a:solidFill>
              <a:latin typeface="Arial" panose="020B0604020202020204" pitchFamily="34" charset="0"/>
              <a:cs typeface="Arial" panose="020B0604020202020204" pitchFamily="34" charset="0"/>
            </a:endParaRPr>
          </a:p>
          <a:p>
            <a:pPr algn="just"/>
            <a:r>
              <a:rPr lang="en-US" sz="2000" b="1" dirty="0" smtClean="0">
                <a:solidFill>
                  <a:schemeClr val="accent2">
                    <a:lumMod val="75000"/>
                  </a:schemeClr>
                </a:solidFill>
                <a:latin typeface="Arial" panose="020B0604020202020204" pitchFamily="34" charset="0"/>
                <a:cs typeface="Arial" panose="020B0604020202020204" pitchFamily="34" charset="0"/>
              </a:rPr>
              <a:t>A rendelkezésre </a:t>
            </a:r>
            <a:r>
              <a:rPr lang="en-US" sz="2000" b="1" dirty="0" err="1" smtClean="0">
                <a:solidFill>
                  <a:schemeClr val="accent2">
                    <a:lumMod val="75000"/>
                  </a:schemeClr>
                </a:solidFill>
                <a:latin typeface="Arial" panose="020B0604020202020204" pitchFamily="34" charset="0"/>
                <a:cs typeface="Arial" panose="020B0604020202020204" pitchFamily="34" charset="0"/>
              </a:rPr>
              <a:t>álló</a:t>
            </a:r>
            <a:r>
              <a:rPr lang="en-US" sz="2000" b="1" dirty="0" smtClean="0">
                <a:solidFill>
                  <a:schemeClr val="accent2">
                    <a:lumMod val="75000"/>
                  </a:schemeClr>
                </a:solidFill>
                <a:latin typeface="Arial" panose="020B0604020202020204" pitchFamily="34" charset="0"/>
                <a:cs typeface="Arial" panose="020B0604020202020204" pitchFamily="34" charset="0"/>
              </a:rPr>
              <a:t> </a:t>
            </a:r>
            <a:r>
              <a:rPr lang="en-US" sz="2000" b="1" dirty="0" err="1" smtClean="0">
                <a:solidFill>
                  <a:schemeClr val="accent2">
                    <a:lumMod val="75000"/>
                  </a:schemeClr>
                </a:solidFill>
                <a:latin typeface="Arial" panose="020B0604020202020204" pitchFamily="34" charset="0"/>
                <a:cs typeface="Arial" panose="020B0604020202020204" pitchFamily="34" charset="0"/>
              </a:rPr>
              <a:t>forrás</a:t>
            </a:r>
            <a:r>
              <a:rPr lang="hu-HU" sz="2000" b="1" dirty="0" smtClean="0">
                <a:solidFill>
                  <a:schemeClr val="accent2">
                    <a:lumMod val="75000"/>
                  </a:schemeClr>
                </a:solidFill>
                <a:latin typeface="Arial" panose="020B0604020202020204" pitchFamily="34" charset="0"/>
                <a:cs typeface="Arial" panose="020B0604020202020204" pitchFamily="34" charset="0"/>
              </a:rPr>
              <a:t>:</a:t>
            </a:r>
          </a:p>
          <a:p>
            <a:pPr marL="0" indent="0">
              <a:buNone/>
            </a:pPr>
            <a:r>
              <a:rPr lang="hu-HU" dirty="0" smtClean="0">
                <a:solidFill>
                  <a:schemeClr val="accent2">
                    <a:lumMod val="75000"/>
                  </a:schemeClr>
                </a:solidFill>
                <a:latin typeface="Arial" panose="020B0604020202020204" pitchFamily="34" charset="0"/>
                <a:cs typeface="Arial" panose="020B0604020202020204" pitchFamily="34" charset="0"/>
              </a:rPr>
              <a:t>	TOP ezen beavatkozási </a:t>
            </a:r>
            <a:r>
              <a:rPr lang="hu-HU" dirty="0">
                <a:solidFill>
                  <a:schemeClr val="accent2">
                    <a:lumMod val="75000"/>
                  </a:schemeClr>
                </a:solidFill>
                <a:latin typeface="Arial" panose="020B0604020202020204" pitchFamily="34" charset="0"/>
                <a:cs typeface="Arial" panose="020B0604020202020204" pitchFamily="34" charset="0"/>
              </a:rPr>
              <a:t>területén: 14 864 </a:t>
            </a:r>
            <a:r>
              <a:rPr lang="hu-HU" dirty="0" smtClean="0">
                <a:solidFill>
                  <a:schemeClr val="accent2">
                    <a:lumMod val="75000"/>
                  </a:schemeClr>
                </a:solidFill>
                <a:latin typeface="Arial" panose="020B0604020202020204" pitchFamily="34" charset="0"/>
                <a:cs typeface="Arial" panose="020B0604020202020204" pitchFamily="34" charset="0"/>
              </a:rPr>
              <a:t>millió </a:t>
            </a:r>
            <a:r>
              <a:rPr lang="hu-HU" dirty="0">
                <a:solidFill>
                  <a:schemeClr val="accent2">
                    <a:lumMod val="75000"/>
                  </a:schemeClr>
                </a:solidFill>
                <a:latin typeface="Arial" panose="020B0604020202020204" pitchFamily="34" charset="0"/>
                <a:cs typeface="Arial" panose="020B0604020202020204" pitchFamily="34" charset="0"/>
              </a:rPr>
              <a:t>Ft.</a:t>
            </a:r>
            <a:endParaRPr lang="hu-HU" dirty="0" smtClean="0">
              <a:solidFill>
                <a:schemeClr val="accent2">
                  <a:lumMod val="75000"/>
                </a:schemeClr>
              </a:solidFill>
              <a:latin typeface="Arial" panose="020B0604020202020204" pitchFamily="34" charset="0"/>
              <a:cs typeface="Arial" panose="020B0604020202020204" pitchFamily="34" charset="0"/>
            </a:endParaRPr>
          </a:p>
          <a:p>
            <a:pPr marL="342900" lvl="2" indent="-342900">
              <a:lnSpc>
                <a:spcPct val="200000"/>
              </a:lnSpc>
            </a:pPr>
            <a:endParaRPr lang="hu-HU" sz="2000" dirty="0">
              <a:solidFill>
                <a:schemeClr val="accent2">
                  <a:lumMod val="75000"/>
                </a:schemeClr>
              </a:solidFill>
              <a:latin typeface="Arial" panose="020B0604020202020204" pitchFamily="34" charset="0"/>
              <a:cs typeface="Arial" panose="020B0604020202020204" pitchFamily="34" charset="0"/>
            </a:endParaRPr>
          </a:p>
          <a:p>
            <a:pPr marL="285750" lvl="2" indent="-285750">
              <a:buFontTx/>
              <a:buChar char="-"/>
            </a:pPr>
            <a:endParaRPr lang="hu-HU" sz="1800" dirty="0" smtClean="0">
              <a:solidFill>
                <a:srgbClr val="0070C0"/>
              </a:solidFill>
            </a:endParaRPr>
          </a:p>
          <a:p>
            <a:pPr marL="285750" lvl="2" indent="-285750">
              <a:buFontTx/>
              <a:buChar char="-"/>
            </a:pPr>
            <a:endParaRPr lang="hu-HU" sz="1800" i="1" dirty="0" smtClean="0">
              <a:solidFill>
                <a:srgbClr val="0070C0"/>
              </a:solidFill>
            </a:endParaRPr>
          </a:p>
          <a:p>
            <a:pPr marL="0" lvl="2" indent="0">
              <a:buNone/>
            </a:pPr>
            <a:endParaRPr lang="hu-HU" dirty="0"/>
          </a:p>
          <a:p>
            <a:pPr marL="0" lvl="2" indent="0">
              <a:buNone/>
            </a:pPr>
            <a:endParaRPr lang="hu-HU" b="1" dirty="0"/>
          </a:p>
          <a:p>
            <a:pPr marL="0" indent="0">
              <a:buNone/>
            </a:pPr>
            <a:endParaRPr lang="hu-HU" sz="2000" dirty="0"/>
          </a:p>
          <a:p>
            <a:pPr lvl="0">
              <a:buFontTx/>
              <a:buChar char="-"/>
            </a:pPr>
            <a:endParaRPr lang="hu-HU" sz="2000" dirty="0"/>
          </a:p>
          <a:p>
            <a:pPr marL="0" indent="0">
              <a:buNone/>
            </a:pPr>
            <a:endParaRPr lang="hu-HU" dirty="0"/>
          </a:p>
        </p:txBody>
      </p:sp>
      <p:pic>
        <p:nvPicPr>
          <p:cNvPr id="5"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733256"/>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18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44624"/>
            <a:ext cx="7236295" cy="936104"/>
          </a:xfrm>
        </p:spPr>
        <p:txBody>
          <a:bodyPr>
            <a:normAutofit/>
          </a:bodyPr>
          <a:lstStyle/>
          <a:p>
            <a:pPr algn="ctr"/>
            <a:r>
              <a:rPr lang="hu-HU" sz="2400" b="1" dirty="0" smtClean="0">
                <a:solidFill>
                  <a:srgbClr val="0070C0"/>
                </a:solidFill>
                <a:latin typeface="Arial" panose="020B0604020202020204" pitchFamily="34" charset="0"/>
                <a:cs typeface="Arial" panose="020B0604020202020204" pitchFamily="34" charset="0"/>
              </a:rPr>
              <a:t/>
            </a:r>
            <a:br>
              <a:rPr lang="hu-HU" sz="2400" b="1" dirty="0" smtClean="0">
                <a:solidFill>
                  <a:srgbClr val="0070C0"/>
                </a:solidFill>
                <a:latin typeface="Arial" panose="020B0604020202020204" pitchFamily="34" charset="0"/>
                <a:cs typeface="Arial" panose="020B0604020202020204" pitchFamily="34" charset="0"/>
              </a:rPr>
            </a:br>
            <a:r>
              <a:rPr lang="hu-HU" sz="2400" b="1" dirty="0" smtClean="0">
                <a:solidFill>
                  <a:srgbClr val="0070C0"/>
                </a:solidFill>
                <a:latin typeface="Arial" panose="020B0604020202020204" pitchFamily="34" charset="0"/>
                <a:cs typeface="Arial" panose="020B0604020202020204" pitchFamily="34" charset="0"/>
              </a:rPr>
              <a:t>TÁMOGATÁSI KÉRELMEK, FINANSZÍROZÁS I.</a:t>
            </a:r>
            <a:endParaRPr lang="hu-HU" sz="2400" b="1" dirty="0">
              <a:solidFill>
                <a:srgbClr val="0070C0"/>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609599" y="980728"/>
            <a:ext cx="6347714" cy="5060635"/>
          </a:xfrm>
        </p:spPr>
        <p:txBody>
          <a:bodyPr>
            <a:normAutofit fontScale="77500" lnSpcReduction="20000"/>
          </a:bodyPr>
          <a:lstStyle/>
          <a:p>
            <a:pPr marL="0" indent="0">
              <a:buNone/>
            </a:pPr>
            <a:r>
              <a:rPr lang="hu-HU" sz="1700" b="1" dirty="0" smtClean="0">
                <a:solidFill>
                  <a:schemeClr val="accent2">
                    <a:lumMod val="75000"/>
                  </a:schemeClr>
                </a:solidFill>
                <a:latin typeface="Arial" panose="020B0604020202020204" pitchFamily="34" charset="0"/>
                <a:cs typeface="Arial" panose="020B0604020202020204" pitchFamily="34" charset="0"/>
              </a:rPr>
              <a:t>Támogatást igénylők köre:</a:t>
            </a:r>
          </a:p>
          <a:p>
            <a:pPr lvl="1" algn="just">
              <a:lnSpc>
                <a:spcPct val="170000"/>
              </a:lnSpc>
              <a:spcBef>
                <a:spcPts val="0"/>
              </a:spcBef>
              <a:buFont typeface="Wingdings" panose="05000000000000000000" pitchFamily="2" charset="2"/>
              <a:buChar char="§"/>
            </a:pPr>
            <a:r>
              <a:rPr lang="hu-HU" sz="1500" dirty="0" smtClean="0">
                <a:solidFill>
                  <a:schemeClr val="accent2">
                    <a:lumMod val="75000"/>
                  </a:schemeClr>
                </a:solidFill>
                <a:latin typeface="Arial" panose="020B0604020202020204" pitchFamily="34" charset="0"/>
                <a:cs typeface="Arial" panose="020B0604020202020204" pitchFamily="34" charset="0"/>
              </a:rPr>
              <a:t>Központi </a:t>
            </a:r>
            <a:r>
              <a:rPr lang="hu-HU" sz="1500" dirty="0">
                <a:solidFill>
                  <a:schemeClr val="accent2">
                    <a:lumMod val="75000"/>
                  </a:schemeClr>
                </a:solidFill>
                <a:latin typeface="Arial" panose="020B0604020202020204" pitchFamily="34" charset="0"/>
                <a:cs typeface="Arial" panose="020B0604020202020204" pitchFamily="34" charset="0"/>
              </a:rPr>
              <a:t>költségvetési irányító és költségvetési </a:t>
            </a:r>
            <a:r>
              <a:rPr lang="hu-HU" sz="1500" dirty="0" smtClean="0">
                <a:solidFill>
                  <a:schemeClr val="accent2">
                    <a:lumMod val="75000"/>
                  </a:schemeClr>
                </a:solidFill>
                <a:latin typeface="Arial" panose="020B0604020202020204" pitchFamily="34" charset="0"/>
                <a:cs typeface="Arial" panose="020B0604020202020204" pitchFamily="34" charset="0"/>
              </a:rPr>
              <a:t>szervek</a:t>
            </a:r>
            <a:endParaRPr lang="hu-HU" sz="1500" dirty="0">
              <a:solidFill>
                <a:schemeClr val="accent2">
                  <a:lumMod val="75000"/>
                </a:schemeClr>
              </a:solidFill>
              <a:latin typeface="Arial" panose="020B0604020202020204" pitchFamily="34" charset="0"/>
              <a:cs typeface="Arial" panose="020B0604020202020204" pitchFamily="34" charset="0"/>
            </a:endParaRPr>
          </a:p>
          <a:p>
            <a:pPr lvl="1" algn="just">
              <a:lnSpc>
                <a:spcPct val="170000"/>
              </a:lnSpc>
              <a:spcBef>
                <a:spcPts val="0"/>
              </a:spcBef>
              <a:buFont typeface="Wingdings" panose="05000000000000000000" pitchFamily="2" charset="2"/>
              <a:buChar char="§"/>
            </a:pPr>
            <a:r>
              <a:rPr lang="hu-HU" sz="1500" dirty="0" smtClean="0">
                <a:solidFill>
                  <a:schemeClr val="accent2">
                    <a:lumMod val="75000"/>
                  </a:schemeClr>
                </a:solidFill>
                <a:latin typeface="Arial" panose="020B0604020202020204" pitchFamily="34" charset="0"/>
                <a:cs typeface="Arial" panose="020B0604020202020204" pitchFamily="34" charset="0"/>
              </a:rPr>
              <a:t>Helyi </a:t>
            </a:r>
            <a:r>
              <a:rPr lang="hu-HU" sz="1500" dirty="0">
                <a:solidFill>
                  <a:schemeClr val="accent2">
                    <a:lumMod val="75000"/>
                  </a:schemeClr>
                </a:solidFill>
                <a:latin typeface="Arial" panose="020B0604020202020204" pitchFamily="34" charset="0"/>
                <a:cs typeface="Arial" panose="020B0604020202020204" pitchFamily="34" charset="0"/>
              </a:rPr>
              <a:t>önkormányzatok és társulásaik </a:t>
            </a:r>
            <a:r>
              <a:rPr lang="hu-HU" sz="1500" dirty="0" smtClean="0">
                <a:solidFill>
                  <a:schemeClr val="accent2">
                    <a:lumMod val="75000"/>
                  </a:schemeClr>
                </a:solidFill>
                <a:latin typeface="Arial" panose="020B0604020202020204" pitchFamily="34" charset="0"/>
                <a:cs typeface="Arial" panose="020B0604020202020204" pitchFamily="34" charset="0"/>
              </a:rPr>
              <a:t>; </a:t>
            </a:r>
            <a:endParaRPr lang="hu-HU" sz="1500" dirty="0">
              <a:solidFill>
                <a:schemeClr val="accent2">
                  <a:lumMod val="75000"/>
                </a:schemeClr>
              </a:solidFill>
              <a:latin typeface="Arial" panose="020B0604020202020204" pitchFamily="34" charset="0"/>
              <a:cs typeface="Arial" panose="020B0604020202020204" pitchFamily="34" charset="0"/>
            </a:endParaRPr>
          </a:p>
          <a:p>
            <a:pPr lvl="1" algn="just">
              <a:lnSpc>
                <a:spcPct val="170000"/>
              </a:lnSpc>
              <a:spcBef>
                <a:spcPts val="0"/>
              </a:spcBef>
              <a:buFont typeface="Wingdings" panose="05000000000000000000" pitchFamily="2" charset="2"/>
              <a:buChar char="§"/>
            </a:pPr>
            <a:r>
              <a:rPr lang="hu-HU" sz="1500" dirty="0" smtClean="0">
                <a:solidFill>
                  <a:schemeClr val="accent2">
                    <a:lumMod val="75000"/>
                  </a:schemeClr>
                </a:solidFill>
                <a:latin typeface="Arial" panose="020B0604020202020204" pitchFamily="34" charset="0"/>
                <a:cs typeface="Arial" panose="020B0604020202020204" pitchFamily="34" charset="0"/>
              </a:rPr>
              <a:t>Helyi </a:t>
            </a:r>
            <a:r>
              <a:rPr lang="hu-HU" sz="1500" dirty="0">
                <a:solidFill>
                  <a:schemeClr val="accent2">
                    <a:lumMod val="75000"/>
                  </a:schemeClr>
                </a:solidFill>
                <a:latin typeface="Arial" panose="020B0604020202020204" pitchFamily="34" charset="0"/>
                <a:cs typeface="Arial" panose="020B0604020202020204" pitchFamily="34" charset="0"/>
              </a:rPr>
              <a:t>önkormányzatok, önkormányzati társulások által létrehozott gazdasági társaságok, amelyekben az önkormányzatok többségi </a:t>
            </a:r>
            <a:r>
              <a:rPr lang="hu-HU" sz="1500" dirty="0" smtClean="0">
                <a:solidFill>
                  <a:schemeClr val="accent2">
                    <a:lumMod val="75000"/>
                  </a:schemeClr>
                </a:solidFill>
                <a:latin typeface="Arial" panose="020B0604020202020204" pitchFamily="34" charset="0"/>
                <a:cs typeface="Arial" panose="020B0604020202020204" pitchFamily="34" charset="0"/>
              </a:rPr>
              <a:t>tulajdonrésszel rendelkeznek; </a:t>
            </a:r>
            <a:endParaRPr lang="hu-HU" sz="1500" dirty="0">
              <a:solidFill>
                <a:schemeClr val="accent2">
                  <a:lumMod val="75000"/>
                </a:schemeClr>
              </a:solidFill>
              <a:latin typeface="Arial" panose="020B0604020202020204" pitchFamily="34" charset="0"/>
              <a:cs typeface="Arial" panose="020B0604020202020204" pitchFamily="34" charset="0"/>
            </a:endParaRPr>
          </a:p>
          <a:p>
            <a:pPr lvl="1" algn="just">
              <a:lnSpc>
                <a:spcPct val="170000"/>
              </a:lnSpc>
              <a:spcBef>
                <a:spcPts val="0"/>
              </a:spcBef>
              <a:buFont typeface="Wingdings" panose="05000000000000000000" pitchFamily="2" charset="2"/>
              <a:buChar char="§"/>
            </a:pPr>
            <a:r>
              <a:rPr lang="hu-HU" sz="1500" dirty="0" smtClean="0">
                <a:solidFill>
                  <a:schemeClr val="accent2">
                    <a:lumMod val="75000"/>
                  </a:schemeClr>
                </a:solidFill>
                <a:latin typeface="Arial" panose="020B0604020202020204" pitchFamily="34" charset="0"/>
                <a:cs typeface="Arial" panose="020B0604020202020204" pitchFamily="34" charset="0"/>
              </a:rPr>
              <a:t>Egyházi </a:t>
            </a:r>
            <a:r>
              <a:rPr lang="hu-HU" sz="1500" dirty="0">
                <a:solidFill>
                  <a:schemeClr val="accent2">
                    <a:lumMod val="75000"/>
                  </a:schemeClr>
                </a:solidFill>
                <a:latin typeface="Arial" panose="020B0604020202020204" pitchFamily="34" charset="0"/>
                <a:cs typeface="Arial" panose="020B0604020202020204" pitchFamily="34" charset="0"/>
              </a:rPr>
              <a:t>jogi </a:t>
            </a:r>
            <a:r>
              <a:rPr lang="hu-HU" sz="1500" dirty="0" smtClean="0">
                <a:solidFill>
                  <a:schemeClr val="accent2">
                    <a:lumMod val="75000"/>
                  </a:schemeClr>
                </a:solidFill>
                <a:latin typeface="Arial" panose="020B0604020202020204" pitchFamily="34" charset="0"/>
                <a:cs typeface="Arial" panose="020B0604020202020204" pitchFamily="34" charset="0"/>
              </a:rPr>
              <a:t>személy; </a:t>
            </a:r>
          </a:p>
          <a:p>
            <a:pPr lvl="1" algn="just">
              <a:lnSpc>
                <a:spcPct val="170000"/>
              </a:lnSpc>
              <a:spcBef>
                <a:spcPts val="0"/>
              </a:spcBef>
              <a:buFont typeface="Wingdings" panose="05000000000000000000" pitchFamily="2" charset="2"/>
              <a:buChar char="§"/>
            </a:pPr>
            <a:r>
              <a:rPr lang="hu-HU" sz="1500" dirty="0" smtClean="0">
                <a:solidFill>
                  <a:schemeClr val="accent2">
                    <a:lumMod val="75000"/>
                  </a:schemeClr>
                </a:solidFill>
                <a:latin typeface="Arial" panose="020B0604020202020204" pitchFamily="34" charset="0"/>
                <a:cs typeface="Arial" panose="020B0604020202020204" pitchFamily="34" charset="0"/>
              </a:rPr>
              <a:t>Egyéb</a:t>
            </a:r>
            <a:r>
              <a:rPr lang="hu-HU" sz="1500" dirty="0">
                <a:solidFill>
                  <a:schemeClr val="accent2">
                    <a:lumMod val="75000"/>
                  </a:schemeClr>
                </a:solidFill>
                <a:latin typeface="Arial" panose="020B0604020202020204" pitchFamily="34" charset="0"/>
                <a:cs typeface="Arial" panose="020B0604020202020204" pitchFamily="34" charset="0"/>
              </a:rPr>
              <a:t>, jogi személyiségű non-profit </a:t>
            </a:r>
            <a:r>
              <a:rPr lang="hu-HU" sz="1500" dirty="0" smtClean="0">
                <a:solidFill>
                  <a:schemeClr val="accent2">
                    <a:lumMod val="75000"/>
                  </a:schemeClr>
                </a:solidFill>
                <a:latin typeface="Arial" panose="020B0604020202020204" pitchFamily="34" charset="0"/>
                <a:cs typeface="Arial" panose="020B0604020202020204" pitchFamily="34" charset="0"/>
              </a:rPr>
              <a:t>szervezetek, amelyek </a:t>
            </a:r>
            <a:r>
              <a:rPr lang="hu-HU" sz="1500" dirty="0">
                <a:solidFill>
                  <a:schemeClr val="accent2">
                    <a:lumMod val="75000"/>
                  </a:schemeClr>
                </a:solidFill>
                <a:latin typeface="Arial" panose="020B0604020202020204" pitchFamily="34" charset="0"/>
                <a:cs typeface="Arial" panose="020B0604020202020204" pitchFamily="34" charset="0"/>
              </a:rPr>
              <a:t>tulajdonában, vagy vagyonkezelésében, állami tulajdon esetén vagyonkezelésében, használatában lévő ingatlanban </a:t>
            </a:r>
            <a:r>
              <a:rPr lang="hu-HU" sz="1500" dirty="0" smtClean="0">
                <a:solidFill>
                  <a:schemeClr val="accent2">
                    <a:lumMod val="75000"/>
                  </a:schemeClr>
                </a:solidFill>
                <a:latin typeface="Arial" panose="020B0604020202020204" pitchFamily="34" charset="0"/>
                <a:cs typeface="Arial" panose="020B0604020202020204" pitchFamily="34" charset="0"/>
              </a:rPr>
              <a:t>esetében;</a:t>
            </a:r>
          </a:p>
          <a:p>
            <a:pPr lvl="1" algn="just">
              <a:lnSpc>
                <a:spcPct val="170000"/>
              </a:lnSpc>
              <a:spcBef>
                <a:spcPts val="0"/>
              </a:spcBef>
              <a:buFont typeface="Wingdings" panose="05000000000000000000" pitchFamily="2" charset="2"/>
              <a:buChar char="§"/>
            </a:pPr>
            <a:r>
              <a:rPr lang="hu-HU" sz="1500" dirty="0" smtClean="0">
                <a:solidFill>
                  <a:schemeClr val="accent2">
                    <a:lumMod val="75000"/>
                  </a:schemeClr>
                </a:solidFill>
                <a:latin typeface="Arial" panose="020B0604020202020204" pitchFamily="34" charset="0"/>
                <a:cs typeface="Arial" panose="020B0604020202020204" pitchFamily="34" charset="0"/>
              </a:rPr>
              <a:t>valamely </a:t>
            </a:r>
            <a:r>
              <a:rPr lang="hu-HU" sz="1500" dirty="0">
                <a:solidFill>
                  <a:schemeClr val="accent2">
                    <a:lumMod val="75000"/>
                  </a:schemeClr>
                </a:solidFill>
                <a:latin typeface="Arial" panose="020B0604020202020204" pitchFamily="34" charset="0"/>
                <a:cs typeface="Arial" panose="020B0604020202020204" pitchFamily="34" charset="0"/>
              </a:rPr>
              <a:t>feladatot ellátó, működési engedéllyel és OEP finanszírozási szerződéssel, területi ellátási kötelezettséggel rendelkező egészségügyi szolgáltató működik, vagy a projekt eredményeképpen működni fog</a:t>
            </a:r>
            <a:r>
              <a:rPr lang="hu-HU" sz="1800" dirty="0">
                <a:solidFill>
                  <a:schemeClr val="accent2">
                    <a:lumMod val="75000"/>
                  </a:schemeClr>
                </a:solidFill>
                <a:latin typeface="Arial" panose="020B0604020202020204" pitchFamily="34" charset="0"/>
                <a:cs typeface="Arial" panose="020B0604020202020204" pitchFamily="34" charset="0"/>
              </a:rPr>
              <a:t>. </a:t>
            </a:r>
          </a:p>
          <a:p>
            <a:pPr marL="0" lvl="1" indent="0">
              <a:buNone/>
            </a:pPr>
            <a:r>
              <a:rPr lang="hu-HU" sz="1800" b="1" dirty="0" smtClean="0">
                <a:solidFill>
                  <a:schemeClr val="accent2">
                    <a:lumMod val="75000"/>
                  </a:schemeClr>
                </a:solidFill>
                <a:latin typeface="Arial" panose="020B0604020202020204" pitchFamily="34" charset="0"/>
                <a:cs typeface="Arial" panose="020B0604020202020204" pitchFamily="34" charset="0"/>
              </a:rPr>
              <a:t>Konzorciumban is megvalósítható a pályázat.</a:t>
            </a:r>
            <a:endParaRPr lang="hu-HU" sz="1800" b="1" dirty="0">
              <a:solidFill>
                <a:schemeClr val="accent2">
                  <a:lumMod val="75000"/>
                </a:schemeClr>
              </a:solidFill>
              <a:latin typeface="Arial" panose="020B0604020202020204" pitchFamily="34" charset="0"/>
              <a:cs typeface="Arial" panose="020B0604020202020204" pitchFamily="34" charset="0"/>
            </a:endParaRPr>
          </a:p>
          <a:p>
            <a:pPr marL="0" lvl="0" indent="0">
              <a:buNone/>
            </a:pPr>
            <a:r>
              <a:rPr lang="hu-HU" sz="1700" b="1" dirty="0" smtClean="0">
                <a:solidFill>
                  <a:schemeClr val="accent2">
                    <a:lumMod val="75000"/>
                  </a:schemeClr>
                </a:solidFill>
                <a:latin typeface="Arial" panose="020B0604020202020204" pitchFamily="34" charset="0"/>
                <a:cs typeface="Arial" panose="020B0604020202020204" pitchFamily="34" charset="0"/>
              </a:rPr>
              <a:t>A támogatási kérelem benyújtása</a:t>
            </a:r>
            <a:r>
              <a:rPr lang="hu-HU" sz="1600" b="1" dirty="0" smtClean="0">
                <a:solidFill>
                  <a:schemeClr val="accent2">
                    <a:lumMod val="75000"/>
                  </a:schemeClr>
                </a:solidFill>
                <a:latin typeface="Arial" panose="020B0604020202020204" pitchFamily="34" charset="0"/>
                <a:cs typeface="Arial" panose="020B0604020202020204" pitchFamily="34" charset="0"/>
              </a:rPr>
              <a:t>: </a:t>
            </a:r>
            <a:r>
              <a:rPr lang="hu-HU" sz="1400" dirty="0" smtClean="0">
                <a:solidFill>
                  <a:schemeClr val="accent2">
                    <a:lumMod val="75000"/>
                  </a:schemeClr>
                </a:solidFill>
                <a:latin typeface="Arial" panose="020B0604020202020204" pitchFamily="34" charset="0"/>
                <a:cs typeface="Arial" panose="020B0604020202020204" pitchFamily="34" charset="0"/>
              </a:rPr>
              <a:t>2016</a:t>
            </a:r>
            <a:r>
              <a:rPr lang="hu-HU" sz="1400" dirty="0">
                <a:solidFill>
                  <a:schemeClr val="accent2">
                    <a:lumMod val="75000"/>
                  </a:schemeClr>
                </a:solidFill>
                <a:latin typeface="Arial" panose="020B0604020202020204" pitchFamily="34" charset="0"/>
                <a:cs typeface="Arial" panose="020B0604020202020204" pitchFamily="34" charset="0"/>
              </a:rPr>
              <a:t>. </a:t>
            </a:r>
            <a:r>
              <a:rPr lang="hu-HU" sz="1400" dirty="0" smtClean="0">
                <a:solidFill>
                  <a:schemeClr val="accent2">
                    <a:lumMod val="75000"/>
                  </a:schemeClr>
                </a:solidFill>
                <a:latin typeface="Arial" panose="020B0604020202020204" pitchFamily="34" charset="0"/>
                <a:cs typeface="Arial" panose="020B0604020202020204" pitchFamily="34" charset="0"/>
              </a:rPr>
              <a:t>02. </a:t>
            </a:r>
            <a:r>
              <a:rPr lang="hu-HU" sz="1400" dirty="0">
                <a:solidFill>
                  <a:schemeClr val="accent2">
                    <a:lumMod val="75000"/>
                  </a:schemeClr>
                </a:solidFill>
                <a:latin typeface="Arial" panose="020B0604020202020204" pitchFamily="34" charset="0"/>
                <a:cs typeface="Arial" panose="020B0604020202020204" pitchFamily="34" charset="0"/>
              </a:rPr>
              <a:t>15-től </a:t>
            </a:r>
            <a:r>
              <a:rPr lang="hu-HU" sz="1400" dirty="0" smtClean="0">
                <a:solidFill>
                  <a:schemeClr val="accent2">
                    <a:lumMod val="75000"/>
                  </a:schemeClr>
                </a:solidFill>
                <a:latin typeface="Arial" panose="020B0604020202020204" pitchFamily="34" charset="0"/>
                <a:cs typeface="Arial" panose="020B0604020202020204" pitchFamily="34" charset="0"/>
              </a:rPr>
              <a:t>2016. 05.04-ig </a:t>
            </a:r>
            <a:r>
              <a:rPr lang="hu-HU" sz="1400" dirty="0">
                <a:solidFill>
                  <a:schemeClr val="accent2">
                    <a:lumMod val="75000"/>
                  </a:schemeClr>
                </a:solidFill>
                <a:latin typeface="Arial" panose="020B0604020202020204" pitchFamily="34" charset="0"/>
                <a:cs typeface="Arial" panose="020B0604020202020204" pitchFamily="34" charset="0"/>
              </a:rPr>
              <a:t>lehetséges. </a:t>
            </a:r>
            <a:endParaRPr lang="hu-HU" sz="1400" dirty="0" smtClean="0">
              <a:solidFill>
                <a:schemeClr val="accent2">
                  <a:lumMod val="75000"/>
                </a:schemeClr>
              </a:solidFill>
              <a:latin typeface="Arial" panose="020B0604020202020204" pitchFamily="34" charset="0"/>
              <a:cs typeface="Arial" panose="020B0604020202020204" pitchFamily="34" charset="0"/>
            </a:endParaRPr>
          </a:p>
          <a:p>
            <a:pPr marL="0" indent="0">
              <a:buNone/>
            </a:pPr>
            <a:r>
              <a:rPr lang="hu-HU" sz="1400" dirty="0">
                <a:solidFill>
                  <a:schemeClr val="accent2">
                    <a:lumMod val="75000"/>
                  </a:schemeClr>
                </a:solidFill>
                <a:latin typeface="Arial" panose="020B0604020202020204" pitchFamily="34" charset="0"/>
                <a:cs typeface="Arial" panose="020B0604020202020204" pitchFamily="34" charset="0"/>
              </a:rPr>
              <a:t>A projektet legkésőbb 2018. 10.31-ig be kell fejezni</a:t>
            </a:r>
            <a:r>
              <a:rPr lang="hu-HU" sz="1400" dirty="0" smtClean="0">
                <a:solidFill>
                  <a:schemeClr val="accent2">
                    <a:lumMod val="75000"/>
                  </a:schemeClr>
                </a:solidFill>
                <a:latin typeface="Arial" panose="020B0604020202020204" pitchFamily="34" charset="0"/>
                <a:cs typeface="Arial" panose="020B0604020202020204" pitchFamily="34" charset="0"/>
              </a:rPr>
              <a:t>.</a:t>
            </a:r>
          </a:p>
          <a:p>
            <a:pPr marL="0" lvl="0" indent="0">
              <a:buNone/>
            </a:pPr>
            <a:r>
              <a:rPr lang="hu-HU" sz="1700" b="1" dirty="0" smtClean="0">
                <a:solidFill>
                  <a:schemeClr val="accent2">
                    <a:lumMod val="75000"/>
                  </a:schemeClr>
                </a:solidFill>
                <a:latin typeface="Arial" panose="020B0604020202020204" pitchFamily="34" charset="0"/>
                <a:cs typeface="Arial" panose="020B0604020202020204" pitchFamily="34" charset="0"/>
              </a:rPr>
              <a:t>A </a:t>
            </a:r>
            <a:r>
              <a:rPr lang="hu-HU" sz="1700" b="1" dirty="0">
                <a:solidFill>
                  <a:schemeClr val="accent2">
                    <a:lumMod val="75000"/>
                  </a:schemeClr>
                </a:solidFill>
                <a:latin typeface="Arial" panose="020B0604020202020204" pitchFamily="34" charset="0"/>
                <a:cs typeface="Arial" panose="020B0604020202020204" pitchFamily="34" charset="0"/>
              </a:rPr>
              <a:t>projekt végrehajtására rendelkezésre álló </a:t>
            </a:r>
            <a:r>
              <a:rPr lang="hu-HU" sz="1700" b="1" dirty="0" smtClean="0">
                <a:solidFill>
                  <a:schemeClr val="accent2">
                    <a:lumMod val="75000"/>
                  </a:schemeClr>
                </a:solidFill>
                <a:latin typeface="Arial" panose="020B0604020202020204" pitchFamily="34" charset="0"/>
                <a:cs typeface="Arial" panose="020B0604020202020204" pitchFamily="34" charset="0"/>
              </a:rPr>
              <a:t>időtartam: </a:t>
            </a:r>
            <a:r>
              <a:rPr lang="hu-HU" sz="1600" dirty="0" smtClean="0">
                <a:solidFill>
                  <a:schemeClr val="accent2">
                    <a:lumMod val="75000"/>
                  </a:schemeClr>
                </a:solidFill>
                <a:latin typeface="Arial" panose="020B0604020202020204" pitchFamily="34" charset="0"/>
                <a:cs typeface="Arial" panose="020B0604020202020204" pitchFamily="34" charset="0"/>
              </a:rPr>
              <a:t>24 hónap</a:t>
            </a:r>
            <a:endParaRPr lang="hu-HU" sz="1600" dirty="0">
              <a:solidFill>
                <a:schemeClr val="accent2">
                  <a:lumMod val="75000"/>
                </a:schemeClr>
              </a:solidFill>
              <a:latin typeface="Arial" panose="020B0604020202020204" pitchFamily="34" charset="0"/>
              <a:cs typeface="Arial" panose="020B0604020202020204" pitchFamily="34" charset="0"/>
            </a:endParaRPr>
          </a:p>
          <a:p>
            <a:pPr marL="0" lvl="0" indent="0">
              <a:buNone/>
            </a:pPr>
            <a:r>
              <a:rPr lang="hu-HU" sz="1700" b="1" dirty="0" smtClean="0">
                <a:solidFill>
                  <a:schemeClr val="accent2">
                    <a:lumMod val="75000"/>
                  </a:schemeClr>
                </a:solidFill>
                <a:latin typeface="Arial" panose="020B0604020202020204" pitchFamily="34" charset="0"/>
                <a:cs typeface="Arial" panose="020B0604020202020204" pitchFamily="34" charset="0"/>
              </a:rPr>
              <a:t>Fenntartási </a:t>
            </a:r>
            <a:r>
              <a:rPr lang="hu-HU" sz="1700" b="1" dirty="0">
                <a:solidFill>
                  <a:schemeClr val="accent2">
                    <a:lumMod val="75000"/>
                  </a:schemeClr>
                </a:solidFill>
                <a:latin typeface="Arial" panose="020B0604020202020204" pitchFamily="34" charset="0"/>
                <a:cs typeface="Arial" panose="020B0604020202020204" pitchFamily="34" charset="0"/>
              </a:rPr>
              <a:t>kötelezettség</a:t>
            </a:r>
            <a:r>
              <a:rPr lang="hu-HU" sz="1700" b="1" dirty="0" smtClean="0">
                <a:solidFill>
                  <a:schemeClr val="accent2">
                    <a:lumMod val="75000"/>
                  </a:schemeClr>
                </a:solidFill>
                <a:latin typeface="Arial" panose="020B0604020202020204" pitchFamily="34" charset="0"/>
                <a:cs typeface="Arial" panose="020B0604020202020204" pitchFamily="34" charset="0"/>
              </a:rPr>
              <a:t>: </a:t>
            </a:r>
            <a:r>
              <a:rPr lang="hu-HU" sz="1600" dirty="0" smtClean="0">
                <a:solidFill>
                  <a:schemeClr val="accent2">
                    <a:lumMod val="75000"/>
                  </a:schemeClr>
                </a:solidFill>
                <a:latin typeface="Arial" panose="020B0604020202020204" pitchFamily="34" charset="0"/>
                <a:cs typeface="Arial" panose="020B0604020202020204" pitchFamily="34" charset="0"/>
              </a:rPr>
              <a:t>5év</a:t>
            </a:r>
          </a:p>
          <a:p>
            <a:pPr marL="57150" indent="0">
              <a:buNone/>
            </a:pPr>
            <a:endParaRPr lang="hu-HU" sz="2000" dirty="0" smtClean="0">
              <a:latin typeface="Arial" panose="020B0604020202020204" pitchFamily="34" charset="0"/>
              <a:cs typeface="Arial" panose="020B0604020202020204" pitchFamily="34" charset="0"/>
            </a:endParaRPr>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949280"/>
            <a:ext cx="1080120"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305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44624"/>
            <a:ext cx="7308303" cy="936104"/>
          </a:xfrm>
        </p:spPr>
        <p:txBody>
          <a:bodyPr>
            <a:normAutofit fontScale="90000"/>
          </a:bodyPr>
          <a:lstStyle/>
          <a:p>
            <a:pPr algn="ctr"/>
            <a:r>
              <a:rPr lang="hu-HU" sz="2400" b="1" dirty="0" smtClean="0">
                <a:solidFill>
                  <a:srgbClr val="0070C0"/>
                </a:solidFill>
                <a:latin typeface="Arial" panose="020B0604020202020204" pitchFamily="34" charset="0"/>
                <a:cs typeface="Arial" panose="020B0604020202020204" pitchFamily="34" charset="0"/>
              </a:rPr>
              <a:t/>
            </a:r>
            <a:br>
              <a:rPr lang="hu-HU" sz="2400" b="1" dirty="0" smtClean="0">
                <a:solidFill>
                  <a:srgbClr val="0070C0"/>
                </a:solidFill>
                <a:latin typeface="Arial" panose="020B0604020202020204" pitchFamily="34" charset="0"/>
                <a:cs typeface="Arial" panose="020B0604020202020204" pitchFamily="34" charset="0"/>
              </a:rPr>
            </a:br>
            <a:r>
              <a:rPr lang="hu-HU" sz="2700" b="1" dirty="0" smtClean="0">
                <a:solidFill>
                  <a:srgbClr val="0070C0"/>
                </a:solidFill>
                <a:latin typeface="Arial" panose="020B0604020202020204" pitchFamily="34" charset="0"/>
                <a:cs typeface="Arial" panose="020B0604020202020204" pitchFamily="34" charset="0"/>
              </a:rPr>
              <a:t>TÁMOGATÁSI </a:t>
            </a:r>
            <a:r>
              <a:rPr lang="hu-HU" sz="2700" b="1" dirty="0">
                <a:solidFill>
                  <a:srgbClr val="0070C0"/>
                </a:solidFill>
                <a:latin typeface="Arial" panose="020B0604020202020204" pitchFamily="34" charset="0"/>
                <a:cs typeface="Arial" panose="020B0604020202020204" pitchFamily="34" charset="0"/>
              </a:rPr>
              <a:t>KÉRELMEK, FINANSZÍROZÁS </a:t>
            </a:r>
            <a:r>
              <a:rPr lang="hu-HU" sz="2700" b="1" dirty="0" smtClean="0">
                <a:solidFill>
                  <a:srgbClr val="0070C0"/>
                </a:solidFill>
                <a:latin typeface="Arial" panose="020B0604020202020204" pitchFamily="34" charset="0"/>
                <a:cs typeface="Arial" panose="020B0604020202020204" pitchFamily="34" charset="0"/>
              </a:rPr>
              <a:t>II</a:t>
            </a:r>
            <a:r>
              <a:rPr lang="hu-HU" sz="2400" b="1" dirty="0" smtClean="0">
                <a:solidFill>
                  <a:srgbClr val="0070C0"/>
                </a:solidFill>
                <a:latin typeface="Arial" panose="020B0604020202020204" pitchFamily="34" charset="0"/>
                <a:cs typeface="Arial" panose="020B0604020202020204" pitchFamily="34" charset="0"/>
              </a:rPr>
              <a:t>.</a:t>
            </a:r>
            <a:endParaRPr lang="hu-HU" sz="2400" dirty="0"/>
          </a:p>
        </p:txBody>
      </p:sp>
      <p:sp>
        <p:nvSpPr>
          <p:cNvPr id="3" name="Tartalom helye 2"/>
          <p:cNvSpPr>
            <a:spLocks noGrp="1"/>
          </p:cNvSpPr>
          <p:nvPr>
            <p:ph idx="1"/>
          </p:nvPr>
        </p:nvSpPr>
        <p:spPr>
          <a:xfrm>
            <a:off x="609599" y="1124744"/>
            <a:ext cx="6347714" cy="4916619"/>
          </a:xfrm>
        </p:spPr>
        <p:txBody>
          <a:bodyPr>
            <a:normAutofit fontScale="92500" lnSpcReduction="20000"/>
          </a:bodyPr>
          <a:lstStyle/>
          <a:p>
            <a:pPr algn="just">
              <a:buFontTx/>
              <a:buChar char="-"/>
            </a:pPr>
            <a:endParaRPr lang="hu-HU" sz="2000" dirty="0"/>
          </a:p>
          <a:p>
            <a:pPr marL="0" indent="0" algn="just">
              <a:lnSpc>
                <a:spcPct val="150000"/>
              </a:lnSpc>
              <a:buNone/>
            </a:pPr>
            <a:r>
              <a:rPr lang="hu-HU" sz="2000" b="1" dirty="0" smtClean="0">
                <a:solidFill>
                  <a:schemeClr val="accent2">
                    <a:lumMod val="75000"/>
                  </a:schemeClr>
                </a:solidFill>
                <a:latin typeface="Arial" panose="020B0604020202020204" pitchFamily="34" charset="0"/>
                <a:cs typeface="Arial" panose="020B0604020202020204" pitchFamily="34" charset="0"/>
              </a:rPr>
              <a:t>Teljes keretösszeg: </a:t>
            </a:r>
            <a:r>
              <a:rPr lang="hu-HU" dirty="0" smtClean="0">
                <a:solidFill>
                  <a:schemeClr val="accent2">
                    <a:lumMod val="75000"/>
                  </a:schemeClr>
                </a:solidFill>
                <a:latin typeface="Arial" panose="020B0604020202020204" pitchFamily="34" charset="0"/>
                <a:cs typeface="Arial" panose="020B0604020202020204" pitchFamily="34" charset="0"/>
              </a:rPr>
              <a:t>1 581 millió Ft.</a:t>
            </a:r>
          </a:p>
          <a:p>
            <a:pPr marL="0" indent="0" algn="just">
              <a:lnSpc>
                <a:spcPct val="150000"/>
              </a:lnSpc>
              <a:buNone/>
            </a:pPr>
            <a:r>
              <a:rPr lang="hu-HU" sz="2000" b="1" dirty="0" smtClean="0">
                <a:solidFill>
                  <a:schemeClr val="accent2">
                    <a:lumMod val="75000"/>
                  </a:schemeClr>
                </a:solidFill>
                <a:latin typeface="Arial" panose="020B0604020202020204" pitchFamily="34" charset="0"/>
                <a:cs typeface="Arial" panose="020B0604020202020204" pitchFamily="34" charset="0"/>
              </a:rPr>
              <a:t>Támogatott kérelmek várható száma: </a:t>
            </a:r>
            <a:r>
              <a:rPr lang="hu-HU" dirty="0" smtClean="0">
                <a:solidFill>
                  <a:schemeClr val="accent2">
                    <a:lumMod val="75000"/>
                  </a:schemeClr>
                </a:solidFill>
                <a:latin typeface="Arial" panose="020B0604020202020204" pitchFamily="34" charset="0"/>
                <a:cs typeface="Arial" panose="020B0604020202020204" pitchFamily="34" charset="0"/>
              </a:rPr>
              <a:t>27 db.</a:t>
            </a:r>
          </a:p>
          <a:p>
            <a:pPr marL="0" indent="0" algn="just">
              <a:lnSpc>
                <a:spcPct val="150000"/>
              </a:lnSpc>
              <a:buNone/>
            </a:pPr>
            <a:r>
              <a:rPr lang="hu-HU" sz="2000" b="1" dirty="0" smtClean="0">
                <a:solidFill>
                  <a:schemeClr val="accent2">
                    <a:lumMod val="75000"/>
                  </a:schemeClr>
                </a:solidFill>
                <a:latin typeface="Arial" panose="020B0604020202020204" pitchFamily="34" charset="0"/>
                <a:cs typeface="Arial" panose="020B0604020202020204" pitchFamily="34" charset="0"/>
              </a:rPr>
              <a:t>Támogatás összege:</a:t>
            </a:r>
            <a:r>
              <a:rPr lang="hu-HU" dirty="0">
                <a:solidFill>
                  <a:schemeClr val="accent2">
                    <a:lumMod val="75000"/>
                  </a:schemeClr>
                </a:solidFill>
                <a:latin typeface="Arial" panose="020B0604020202020204" pitchFamily="34" charset="0"/>
                <a:cs typeface="Arial" panose="020B0604020202020204" pitchFamily="34" charset="0"/>
              </a:rPr>
              <a:t>min.10- </a:t>
            </a:r>
            <a:r>
              <a:rPr lang="hu-HU" dirty="0" err="1">
                <a:solidFill>
                  <a:schemeClr val="accent2">
                    <a:lumMod val="75000"/>
                  </a:schemeClr>
                </a:solidFill>
                <a:latin typeface="Arial" panose="020B0604020202020204" pitchFamily="34" charset="0"/>
                <a:cs typeface="Arial" panose="020B0604020202020204" pitchFamily="34" charset="0"/>
              </a:rPr>
              <a:t>max</a:t>
            </a:r>
            <a:r>
              <a:rPr lang="hu-HU" dirty="0">
                <a:solidFill>
                  <a:schemeClr val="accent2">
                    <a:lumMod val="75000"/>
                  </a:schemeClr>
                </a:solidFill>
                <a:latin typeface="Arial" panose="020B0604020202020204" pitchFamily="34" charset="0"/>
                <a:cs typeface="Arial" panose="020B0604020202020204" pitchFamily="34" charset="0"/>
              </a:rPr>
              <a:t>. 60millió Ft. </a:t>
            </a:r>
            <a:r>
              <a:rPr lang="hu-HU" b="1" dirty="0" smtClean="0">
                <a:solidFill>
                  <a:schemeClr val="accent2">
                    <a:lumMod val="75000"/>
                  </a:schemeClr>
                </a:solidFill>
                <a:latin typeface="Arial" panose="020B0604020202020204" pitchFamily="34" charset="0"/>
                <a:cs typeface="Arial" panose="020B0604020202020204" pitchFamily="34" charset="0"/>
              </a:rPr>
              <a:t> </a:t>
            </a:r>
            <a:endParaRPr lang="hu-HU" sz="2000" dirty="0" smtClean="0">
              <a:solidFill>
                <a:schemeClr val="accent2">
                  <a:lumMod val="75000"/>
                </a:schemeClr>
              </a:solidFill>
              <a:latin typeface="Arial" panose="020B0604020202020204" pitchFamily="34" charset="0"/>
              <a:cs typeface="Arial" panose="020B0604020202020204" pitchFamily="34" charset="0"/>
            </a:endParaRPr>
          </a:p>
          <a:p>
            <a:pPr marL="0" indent="0" algn="just">
              <a:lnSpc>
                <a:spcPct val="150000"/>
              </a:lnSpc>
              <a:buNone/>
            </a:pPr>
            <a:r>
              <a:rPr lang="hu-HU" sz="2000" b="1" dirty="0" smtClean="0">
                <a:solidFill>
                  <a:schemeClr val="accent2">
                    <a:lumMod val="75000"/>
                  </a:schemeClr>
                </a:solidFill>
                <a:latin typeface="Arial" panose="020B0604020202020204" pitchFamily="34" charset="0"/>
                <a:cs typeface="Arial" panose="020B0604020202020204" pitchFamily="34" charset="0"/>
              </a:rPr>
              <a:t>Támogatás mértéke: </a:t>
            </a:r>
            <a:r>
              <a:rPr lang="hu-HU" dirty="0" smtClean="0">
                <a:solidFill>
                  <a:schemeClr val="accent2">
                    <a:lumMod val="75000"/>
                  </a:schemeClr>
                </a:solidFill>
                <a:latin typeface="Arial" panose="020B0604020202020204" pitchFamily="34" charset="0"/>
                <a:cs typeface="Arial" panose="020B0604020202020204" pitchFamily="34" charset="0"/>
              </a:rPr>
              <a:t>100% finanszírozott</a:t>
            </a:r>
          </a:p>
          <a:p>
            <a:pPr marL="0" indent="0" algn="just">
              <a:lnSpc>
                <a:spcPct val="150000"/>
              </a:lnSpc>
              <a:buNone/>
            </a:pPr>
            <a:r>
              <a:rPr lang="hu-HU" b="1" dirty="0" smtClean="0">
                <a:solidFill>
                  <a:schemeClr val="accent2">
                    <a:lumMod val="75000"/>
                  </a:schemeClr>
                </a:solidFill>
                <a:latin typeface="Arial" panose="020B0604020202020204" pitchFamily="34" charset="0"/>
                <a:cs typeface="Arial" panose="020B0604020202020204" pitchFamily="34" charset="0"/>
              </a:rPr>
              <a:t>Előleg igénylés lehetősége: </a:t>
            </a:r>
            <a:r>
              <a:rPr lang="hu-HU" dirty="0" smtClean="0">
                <a:solidFill>
                  <a:schemeClr val="accent2">
                    <a:lumMod val="75000"/>
                  </a:schemeClr>
                </a:solidFill>
                <a:latin typeface="Arial" panose="020B0604020202020204" pitchFamily="34" charset="0"/>
                <a:cs typeface="Arial" panose="020B0604020202020204" pitchFamily="34" charset="0"/>
              </a:rPr>
              <a:t>biztosított</a:t>
            </a:r>
            <a:r>
              <a:rPr lang="hu-HU" dirty="0">
                <a:solidFill>
                  <a:schemeClr val="accent2">
                    <a:lumMod val="75000"/>
                  </a:schemeClr>
                </a:solidFill>
                <a:latin typeface="Arial" panose="020B0604020202020204" pitchFamily="34" charset="0"/>
                <a:cs typeface="Arial" panose="020B0604020202020204" pitchFamily="34" charset="0"/>
              </a:rPr>
              <a:t>, maximális előleg mértéke a megítélt támogatás 25 %-a, valamint civil szervezet, egyházi jogi személy kedvezményezett esetén 50%-a, de legfeljebb 300 millió Ft</a:t>
            </a:r>
            <a:endParaRPr lang="hu-HU" dirty="0" smtClean="0">
              <a:solidFill>
                <a:schemeClr val="accent2">
                  <a:lumMod val="75000"/>
                </a:schemeClr>
              </a:solidFill>
              <a:latin typeface="Arial" panose="020B0604020202020204" pitchFamily="34" charset="0"/>
              <a:cs typeface="Arial" panose="020B0604020202020204" pitchFamily="34" charset="0"/>
            </a:endParaRPr>
          </a:p>
          <a:p>
            <a:pPr marL="0" indent="0" algn="just">
              <a:lnSpc>
                <a:spcPct val="150000"/>
              </a:lnSpc>
              <a:buNone/>
            </a:pPr>
            <a:r>
              <a:rPr lang="hu-HU" sz="2000" b="1" dirty="0" smtClean="0">
                <a:solidFill>
                  <a:schemeClr val="accent2">
                    <a:lumMod val="75000"/>
                  </a:schemeClr>
                </a:solidFill>
                <a:latin typeface="Arial" panose="020B0604020202020204" pitchFamily="34" charset="0"/>
                <a:cs typeface="Arial" panose="020B0604020202020204" pitchFamily="34" charset="0"/>
              </a:rPr>
              <a:t>Benyújtás módja</a:t>
            </a:r>
            <a:r>
              <a:rPr lang="hu-HU" sz="2000" b="1" dirty="0">
                <a:solidFill>
                  <a:schemeClr val="accent2">
                    <a:lumMod val="75000"/>
                  </a:schemeClr>
                </a:solidFill>
                <a:latin typeface="Arial" panose="020B0604020202020204" pitchFamily="34" charset="0"/>
                <a:cs typeface="Arial" panose="020B0604020202020204" pitchFamily="34" charset="0"/>
              </a:rPr>
              <a:t>: </a:t>
            </a:r>
            <a:r>
              <a:rPr lang="hu-HU" dirty="0">
                <a:solidFill>
                  <a:schemeClr val="accent2">
                    <a:lumMod val="75000"/>
                  </a:schemeClr>
                </a:solidFill>
                <a:latin typeface="Arial" panose="020B0604020202020204" pitchFamily="34" charset="0"/>
                <a:cs typeface="Arial" panose="020B0604020202020204" pitchFamily="34" charset="0"/>
              </a:rPr>
              <a:t>Online benyújtás elektronikus </a:t>
            </a:r>
            <a:r>
              <a:rPr lang="hu-HU" dirty="0" err="1">
                <a:solidFill>
                  <a:schemeClr val="accent2">
                    <a:lumMod val="75000"/>
                  </a:schemeClr>
                </a:solidFill>
                <a:latin typeface="Arial" panose="020B0604020202020204" pitchFamily="34" charset="0"/>
                <a:cs typeface="Arial" panose="020B0604020202020204" pitchFamily="34" charset="0"/>
              </a:rPr>
              <a:t>kitöltőprogramon</a:t>
            </a:r>
            <a:r>
              <a:rPr lang="hu-HU" dirty="0">
                <a:solidFill>
                  <a:schemeClr val="accent2">
                    <a:lumMod val="75000"/>
                  </a:schemeClr>
                </a:solidFill>
                <a:latin typeface="Arial" panose="020B0604020202020204" pitchFamily="34" charset="0"/>
                <a:cs typeface="Arial" panose="020B0604020202020204" pitchFamily="34" charset="0"/>
              </a:rPr>
              <a:t> keresztül. </a:t>
            </a:r>
            <a:r>
              <a:rPr lang="hu-HU" dirty="0" smtClean="0">
                <a:solidFill>
                  <a:schemeClr val="accent2">
                    <a:lumMod val="75000"/>
                  </a:schemeClr>
                </a:solidFill>
                <a:latin typeface="Arial" panose="020B0604020202020204" pitchFamily="34" charset="0"/>
                <a:cs typeface="Arial" panose="020B0604020202020204" pitchFamily="34" charset="0"/>
              </a:rPr>
              <a:t>(EPTK rendszer)</a:t>
            </a:r>
            <a:endParaRPr lang="hu-HU" dirty="0">
              <a:solidFill>
                <a:schemeClr val="accent2">
                  <a:lumMod val="75000"/>
                </a:schemeClr>
              </a:solidFill>
              <a:latin typeface="Arial" panose="020B0604020202020204" pitchFamily="34" charset="0"/>
              <a:cs typeface="Arial" panose="020B0604020202020204" pitchFamily="34" charset="0"/>
            </a:endParaRPr>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733256"/>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012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6860315" cy="936104"/>
          </a:xfrm>
        </p:spPr>
        <p:txBody>
          <a:bodyPr>
            <a:normAutofit fontScale="90000"/>
          </a:bodyPr>
          <a:lstStyle/>
          <a:p>
            <a:pPr marL="0" lvl="2" indent="0">
              <a:buNone/>
            </a:pPr>
            <a:r>
              <a:rPr lang="hu-HU" sz="2400" dirty="0" smtClean="0">
                <a:solidFill>
                  <a:srgbClr val="0070C0"/>
                </a:solidFill>
                <a:latin typeface="Arial" panose="020B0604020202020204" pitchFamily="34" charset="0"/>
                <a:cs typeface="Arial" panose="020B0604020202020204" pitchFamily="34" charset="0"/>
              </a:rPr>
              <a:t/>
            </a:r>
            <a:br>
              <a:rPr lang="hu-HU" sz="2400" dirty="0" smtClean="0">
                <a:solidFill>
                  <a:srgbClr val="0070C0"/>
                </a:solidFill>
                <a:latin typeface="Arial" panose="020B0604020202020204" pitchFamily="34" charset="0"/>
                <a:cs typeface="Arial" panose="020B0604020202020204" pitchFamily="34" charset="0"/>
              </a:rPr>
            </a:br>
            <a:r>
              <a:rPr lang="en-US" sz="2400" b="1" dirty="0">
                <a:solidFill>
                  <a:srgbClr val="0070C0"/>
                </a:solidFill>
                <a:latin typeface="Arial" panose="020B0604020202020204" pitchFamily="34" charset="0"/>
                <a:cs typeface="Arial" panose="020B0604020202020204" pitchFamily="34" charset="0"/>
              </a:rPr>
              <a:t>ÖNÁLLÓAN TÁMOGATHATÓ TEVÉKENYSÉGEK</a:t>
            </a:r>
            <a:endParaRPr lang="hu-HU" sz="2400" b="1" dirty="0">
              <a:solidFill>
                <a:srgbClr val="0070C0"/>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251520" y="1124744"/>
            <a:ext cx="7560840" cy="5472608"/>
          </a:xfrm>
        </p:spPr>
        <p:txBody>
          <a:bodyPr>
            <a:normAutofit/>
          </a:bodyPr>
          <a:lstStyle/>
          <a:p>
            <a:pPr marL="0" lvl="0" indent="0">
              <a:buNone/>
            </a:pPr>
            <a:r>
              <a:rPr lang="hu-HU" sz="2000" b="1" dirty="0" smtClean="0">
                <a:solidFill>
                  <a:schemeClr val="accent2">
                    <a:lumMod val="75000"/>
                  </a:schemeClr>
                </a:solidFill>
                <a:latin typeface="Arial" panose="020B0604020202020204" pitchFamily="34" charset="0"/>
                <a:cs typeface="Arial" panose="020B0604020202020204" pitchFamily="34" charset="0"/>
              </a:rPr>
              <a:t>Egészségügyi </a:t>
            </a:r>
            <a:r>
              <a:rPr lang="hu-HU" sz="2000" b="1" dirty="0">
                <a:solidFill>
                  <a:schemeClr val="accent2">
                    <a:lumMod val="75000"/>
                  </a:schemeClr>
                </a:solidFill>
                <a:latin typeface="Arial" panose="020B0604020202020204" pitchFamily="34" charset="0"/>
                <a:cs typeface="Arial" panose="020B0604020202020204" pitchFamily="34" charset="0"/>
              </a:rPr>
              <a:t>alapellátás infrastruktúra </a:t>
            </a:r>
            <a:r>
              <a:rPr lang="hu-HU" sz="2000" b="1" dirty="0" smtClean="0">
                <a:solidFill>
                  <a:schemeClr val="accent2">
                    <a:lumMod val="75000"/>
                  </a:schemeClr>
                </a:solidFill>
                <a:latin typeface="Arial" panose="020B0604020202020204" pitchFamily="34" charset="0"/>
                <a:cs typeface="Arial" panose="020B0604020202020204" pitchFamily="34" charset="0"/>
              </a:rPr>
              <a:t>fejlesztésén belül:</a:t>
            </a:r>
          </a:p>
          <a:p>
            <a:pPr marL="0" lvl="0" indent="0" algn="just">
              <a:buNone/>
            </a:pPr>
            <a:r>
              <a:rPr lang="hu-HU" dirty="0" smtClean="0">
                <a:solidFill>
                  <a:schemeClr val="accent2">
                    <a:lumMod val="75000"/>
                  </a:schemeClr>
                </a:solidFill>
                <a:latin typeface="Arial" panose="020B0604020202020204" pitchFamily="34" charset="0"/>
                <a:cs typeface="Arial" panose="020B0604020202020204" pitchFamily="34" charset="0"/>
              </a:rPr>
              <a:t>Közfinanszírozott </a:t>
            </a:r>
            <a:r>
              <a:rPr lang="hu-HU" dirty="0">
                <a:solidFill>
                  <a:schemeClr val="accent2">
                    <a:lumMod val="75000"/>
                  </a:schemeClr>
                </a:solidFill>
                <a:latin typeface="Arial" panose="020B0604020202020204" pitchFamily="34" charset="0"/>
                <a:cs typeface="Arial" panose="020B0604020202020204" pitchFamily="34" charset="0"/>
              </a:rPr>
              <a:t>és területi ellátási kötelezettséggel rendelkező </a:t>
            </a:r>
            <a:r>
              <a:rPr lang="hu-HU" b="1" dirty="0">
                <a:solidFill>
                  <a:schemeClr val="accent2">
                    <a:lumMod val="75000"/>
                  </a:schemeClr>
                </a:solidFill>
                <a:latin typeface="Arial" panose="020B0604020202020204" pitchFamily="34" charset="0"/>
                <a:cs typeface="Arial" panose="020B0604020202020204" pitchFamily="34" charset="0"/>
              </a:rPr>
              <a:t>háziorvosi és házi gyermekorvosi rendelőnek, fogorvosi rendelőnek, védőnői tanácsadónak,</a:t>
            </a:r>
            <a:r>
              <a:rPr lang="hu-HU" dirty="0">
                <a:solidFill>
                  <a:schemeClr val="accent2">
                    <a:lumMod val="75000"/>
                  </a:schemeClr>
                </a:solidFill>
                <a:latin typeface="Arial" panose="020B0604020202020204" pitchFamily="34" charset="0"/>
                <a:cs typeface="Arial" panose="020B0604020202020204" pitchFamily="34" charset="0"/>
              </a:rPr>
              <a:t> alapellátáshoz kapcsolódó háziorvosi, házi gyermekorvosi és fogorvosi ügyeleti ellátásnak </a:t>
            </a:r>
            <a:r>
              <a:rPr lang="hu-HU" b="1" dirty="0">
                <a:solidFill>
                  <a:schemeClr val="accent2">
                    <a:lumMod val="75000"/>
                  </a:schemeClr>
                </a:solidFill>
                <a:latin typeface="Arial" panose="020B0604020202020204" pitchFamily="34" charset="0"/>
                <a:cs typeface="Arial" panose="020B0604020202020204" pitchFamily="34" charset="0"/>
              </a:rPr>
              <a:t>helyt adó helyiségek felújítása, átépítése, bővítése, meglévő </a:t>
            </a:r>
            <a:r>
              <a:rPr lang="hu-HU" dirty="0">
                <a:solidFill>
                  <a:schemeClr val="accent2">
                    <a:lumMod val="75000"/>
                  </a:schemeClr>
                </a:solidFill>
                <a:latin typeface="Arial" panose="020B0604020202020204" pitchFamily="34" charset="0"/>
                <a:cs typeface="Arial" panose="020B0604020202020204" pitchFamily="34" charset="0"/>
              </a:rPr>
              <a:t>– jelenleg más funkciót betöltő – </a:t>
            </a:r>
            <a:r>
              <a:rPr lang="hu-HU" b="1" dirty="0">
                <a:solidFill>
                  <a:schemeClr val="accent2">
                    <a:lumMod val="75000"/>
                  </a:schemeClr>
                </a:solidFill>
                <a:latin typeface="Arial" panose="020B0604020202020204" pitchFamily="34" charset="0"/>
                <a:cs typeface="Arial" panose="020B0604020202020204" pitchFamily="34" charset="0"/>
              </a:rPr>
              <a:t>épületben történő kialakítása, valamint új helyiség/épület építése</a:t>
            </a:r>
            <a:r>
              <a:rPr lang="hu-HU" b="1" dirty="0" smtClean="0">
                <a:solidFill>
                  <a:schemeClr val="accent2">
                    <a:lumMod val="75000"/>
                  </a:schemeClr>
                </a:solidFill>
                <a:latin typeface="Arial" panose="020B0604020202020204" pitchFamily="34" charset="0"/>
                <a:cs typeface="Arial" panose="020B0604020202020204" pitchFamily="34" charset="0"/>
              </a:rPr>
              <a:t>.</a:t>
            </a:r>
          </a:p>
          <a:p>
            <a:pPr marL="0" lvl="0" indent="0" algn="just">
              <a:buNone/>
            </a:pPr>
            <a:r>
              <a:rPr lang="hu-HU" b="1" dirty="0" smtClean="0">
                <a:solidFill>
                  <a:schemeClr val="accent2">
                    <a:lumMod val="75000"/>
                  </a:schemeClr>
                </a:solidFill>
                <a:latin typeface="Arial" panose="020B0604020202020204" pitchFamily="34" charset="0"/>
                <a:cs typeface="Arial" panose="020B0604020202020204" pitchFamily="34" charset="0"/>
              </a:rPr>
              <a:t> </a:t>
            </a:r>
          </a:p>
          <a:p>
            <a:pPr marL="0" lvl="0" indent="0" algn="ctr">
              <a:buNone/>
            </a:pPr>
            <a:r>
              <a:rPr lang="hu-HU" sz="2400" u="sng" dirty="0" smtClean="0">
                <a:solidFill>
                  <a:srgbClr val="FF0000"/>
                </a:solidFill>
                <a:latin typeface="Arial" panose="020B0604020202020204" pitchFamily="34" charset="0"/>
                <a:cs typeface="Arial" panose="020B0604020202020204" pitchFamily="34" charset="0"/>
              </a:rPr>
              <a:t>Kizárólag </a:t>
            </a:r>
            <a:r>
              <a:rPr lang="hu-HU" sz="2400" u="sng" dirty="0">
                <a:solidFill>
                  <a:srgbClr val="FF0000"/>
                </a:solidFill>
                <a:latin typeface="Arial" panose="020B0604020202020204" pitchFamily="34" charset="0"/>
                <a:cs typeface="Arial" panose="020B0604020202020204" pitchFamily="34" charset="0"/>
              </a:rPr>
              <a:t>meglévő, működő praxisok/védőnői szolgálatok fejlesztése támogatható. </a:t>
            </a:r>
            <a:endParaRPr lang="hu-HU" sz="2400" u="sng" dirty="0" smtClean="0">
              <a:solidFill>
                <a:srgbClr val="FF0000"/>
              </a:solidFill>
              <a:latin typeface="Arial" panose="020B0604020202020204" pitchFamily="34" charset="0"/>
              <a:cs typeface="Arial" panose="020B0604020202020204" pitchFamily="34" charset="0"/>
            </a:endParaRPr>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733256"/>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131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44624"/>
            <a:ext cx="8028383" cy="1224136"/>
          </a:xfrm>
        </p:spPr>
        <p:txBody>
          <a:bodyPr>
            <a:normAutofit/>
          </a:bodyPr>
          <a:lstStyle/>
          <a:p>
            <a:pPr algn="ctr"/>
            <a:r>
              <a:rPr lang="hu-HU" sz="2400" b="1" dirty="0" smtClean="0">
                <a:solidFill>
                  <a:srgbClr val="0070C0"/>
                </a:solidFill>
                <a:latin typeface="Arial" panose="020B0604020202020204" pitchFamily="34" charset="0"/>
                <a:cs typeface="Arial" panose="020B0604020202020204" pitchFamily="34" charset="0"/>
              </a:rPr>
              <a:t/>
            </a:r>
            <a:br>
              <a:rPr lang="hu-HU" sz="2400" b="1" dirty="0" smtClean="0">
                <a:solidFill>
                  <a:srgbClr val="0070C0"/>
                </a:solidFill>
                <a:latin typeface="Arial" panose="020B0604020202020204" pitchFamily="34" charset="0"/>
                <a:cs typeface="Arial" panose="020B0604020202020204" pitchFamily="34" charset="0"/>
              </a:rPr>
            </a:br>
            <a:r>
              <a:rPr lang="en-US" sz="2400" b="1" dirty="0" smtClean="0">
                <a:solidFill>
                  <a:srgbClr val="0070C0"/>
                </a:solidFill>
                <a:latin typeface="Arial" panose="020B0604020202020204" pitchFamily="34" charset="0"/>
                <a:cs typeface="Arial" panose="020B0604020202020204" pitchFamily="34" charset="0"/>
              </a:rPr>
              <a:t>ÖNÁLLÓAN NEM TÁMOGATHATÓ, VÁLASZTHATÓ TEVÉKENYSÉGEK</a:t>
            </a:r>
            <a:r>
              <a:rPr lang="hu-HU" sz="2400" b="1" dirty="0" smtClean="0">
                <a:solidFill>
                  <a:srgbClr val="0070C0"/>
                </a:solidFill>
                <a:latin typeface="Arial" panose="020B0604020202020204" pitchFamily="34" charset="0"/>
                <a:cs typeface="Arial" panose="020B0604020202020204" pitchFamily="34" charset="0"/>
              </a:rPr>
              <a:t> </a:t>
            </a:r>
            <a:endParaRPr lang="hu-HU" sz="2400" b="1" dirty="0">
              <a:solidFill>
                <a:srgbClr val="0070C0"/>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840334" y="1124744"/>
            <a:ext cx="7116041" cy="5320933"/>
          </a:xfrm>
        </p:spPr>
        <p:txBody>
          <a:bodyPr>
            <a:normAutofit fontScale="25000" lnSpcReduction="20000"/>
          </a:bodyPr>
          <a:lstStyle/>
          <a:p>
            <a:pPr marL="0" lvl="0" indent="0">
              <a:buNone/>
            </a:pPr>
            <a:endParaRPr lang="hu-HU" sz="5600" dirty="0" smtClean="0">
              <a:latin typeface="Arial" panose="020B0604020202020204" pitchFamily="34" charset="0"/>
              <a:cs typeface="Arial" panose="020B0604020202020204" pitchFamily="34" charset="0"/>
            </a:endParaRPr>
          </a:p>
          <a:p>
            <a:r>
              <a:rPr lang="hu-HU" sz="5600" b="1" dirty="0" smtClean="0">
                <a:solidFill>
                  <a:schemeClr val="accent2">
                    <a:lumMod val="75000"/>
                  </a:schemeClr>
                </a:solidFill>
                <a:latin typeface="Arial" panose="020B0604020202020204" pitchFamily="34" charset="0"/>
                <a:cs typeface="Arial" panose="020B0604020202020204" pitchFamily="34" charset="0"/>
              </a:rPr>
              <a:t>Eszközbeszerzés,</a:t>
            </a:r>
            <a:endParaRPr lang="hu-HU" sz="5600" b="1" dirty="0">
              <a:solidFill>
                <a:schemeClr val="accent2">
                  <a:lumMod val="75000"/>
                </a:schemeClr>
              </a:solidFill>
              <a:latin typeface="Arial" panose="020B0604020202020204" pitchFamily="34" charset="0"/>
              <a:cs typeface="Arial" panose="020B0604020202020204" pitchFamily="34" charset="0"/>
            </a:endParaRPr>
          </a:p>
          <a:p>
            <a:r>
              <a:rPr lang="hu-HU" sz="5600" b="1" dirty="0" smtClean="0">
                <a:solidFill>
                  <a:schemeClr val="accent2">
                    <a:lumMod val="75000"/>
                  </a:schemeClr>
                </a:solidFill>
                <a:latin typeface="Arial" panose="020B0604020202020204" pitchFamily="34" charset="0"/>
                <a:cs typeface="Arial" panose="020B0604020202020204" pitchFamily="34" charset="0"/>
              </a:rPr>
              <a:t>Iskola-egészségügyi</a:t>
            </a:r>
            <a:r>
              <a:rPr lang="hu-HU" sz="5600" dirty="0" smtClean="0">
                <a:solidFill>
                  <a:schemeClr val="accent2">
                    <a:lumMod val="75000"/>
                  </a:schemeClr>
                </a:solidFill>
                <a:latin typeface="Arial" panose="020B0604020202020204" pitchFamily="34" charset="0"/>
                <a:cs typeface="Arial" panose="020B0604020202020204" pitchFamily="34" charset="0"/>
              </a:rPr>
              <a:t> </a:t>
            </a:r>
            <a:r>
              <a:rPr lang="hu-HU" sz="5600" dirty="0">
                <a:solidFill>
                  <a:schemeClr val="accent2">
                    <a:lumMod val="75000"/>
                  </a:schemeClr>
                </a:solidFill>
                <a:latin typeface="Arial" panose="020B0604020202020204" pitchFamily="34" charset="0"/>
                <a:cs typeface="Arial" panose="020B0604020202020204" pitchFamily="34" charset="0"/>
              </a:rPr>
              <a:t>ellátás végzéséhez szükséges helyiség (iskolaorvosi, iskola-fogorvosi rendelő) kialakítása és eszközbeszerzés, </a:t>
            </a:r>
          </a:p>
          <a:p>
            <a:r>
              <a:rPr lang="hu-HU" sz="5600" b="1" dirty="0" smtClean="0">
                <a:solidFill>
                  <a:schemeClr val="accent2">
                    <a:lumMod val="75000"/>
                  </a:schemeClr>
                </a:solidFill>
                <a:latin typeface="Arial" panose="020B0604020202020204" pitchFamily="34" charset="0"/>
                <a:cs typeface="Arial" panose="020B0604020202020204" pitchFamily="34" charset="0"/>
              </a:rPr>
              <a:t>Mozgó </a:t>
            </a:r>
            <a:r>
              <a:rPr lang="hu-HU" sz="5600" b="1" dirty="0">
                <a:solidFill>
                  <a:schemeClr val="accent2">
                    <a:lumMod val="75000"/>
                  </a:schemeClr>
                </a:solidFill>
                <a:latin typeface="Arial" panose="020B0604020202020204" pitchFamily="34" charset="0"/>
                <a:cs typeface="Arial" panose="020B0604020202020204" pitchFamily="34" charset="0"/>
              </a:rPr>
              <a:t>szakorvosi szolgálat </a:t>
            </a:r>
            <a:r>
              <a:rPr lang="hu-HU" sz="5600" dirty="0">
                <a:solidFill>
                  <a:schemeClr val="accent2">
                    <a:lumMod val="75000"/>
                  </a:schemeClr>
                </a:solidFill>
                <a:latin typeface="Arial" panose="020B0604020202020204" pitchFamily="34" charset="0"/>
                <a:cs typeface="Arial" panose="020B0604020202020204" pitchFamily="34" charset="0"/>
              </a:rPr>
              <a:t>részére helyiség biztosítása, </a:t>
            </a:r>
            <a:r>
              <a:rPr lang="hu-HU" sz="5600" dirty="0" smtClean="0">
                <a:solidFill>
                  <a:schemeClr val="accent2">
                    <a:lumMod val="75000"/>
                  </a:schemeClr>
                </a:solidFill>
                <a:latin typeface="Arial" panose="020B0604020202020204" pitchFamily="34" charset="0"/>
                <a:cs typeface="Arial" panose="020B0604020202020204" pitchFamily="34" charset="0"/>
              </a:rPr>
              <a:t>kialakítása</a:t>
            </a:r>
            <a:r>
              <a:rPr lang="hu-HU" sz="5600" dirty="0">
                <a:solidFill>
                  <a:schemeClr val="accent2">
                    <a:lumMod val="75000"/>
                  </a:schemeClr>
                </a:solidFill>
                <a:latin typeface="Arial" panose="020B0604020202020204" pitchFamily="34" charset="0"/>
                <a:cs typeface="Arial" panose="020B0604020202020204" pitchFamily="34" charset="0"/>
              </a:rPr>
              <a:t>,</a:t>
            </a:r>
          </a:p>
          <a:p>
            <a:r>
              <a:rPr lang="hu-HU" sz="5600" b="1" dirty="0" smtClean="0">
                <a:solidFill>
                  <a:schemeClr val="accent2">
                    <a:lumMod val="75000"/>
                  </a:schemeClr>
                </a:solidFill>
                <a:latin typeface="Arial" panose="020B0604020202020204" pitchFamily="34" charset="0"/>
                <a:cs typeface="Arial" panose="020B0604020202020204" pitchFamily="34" charset="0"/>
              </a:rPr>
              <a:t>Megújuló</a:t>
            </a:r>
            <a:r>
              <a:rPr lang="hu-HU" sz="5600" dirty="0" smtClean="0">
                <a:solidFill>
                  <a:schemeClr val="accent2">
                    <a:lumMod val="75000"/>
                  </a:schemeClr>
                </a:solidFill>
                <a:latin typeface="Arial" panose="020B0604020202020204" pitchFamily="34" charset="0"/>
                <a:cs typeface="Arial" panose="020B0604020202020204" pitchFamily="34" charset="0"/>
              </a:rPr>
              <a:t> </a:t>
            </a:r>
            <a:r>
              <a:rPr lang="hu-HU" sz="5600" dirty="0">
                <a:solidFill>
                  <a:schemeClr val="accent2">
                    <a:lumMod val="75000"/>
                  </a:schemeClr>
                </a:solidFill>
                <a:latin typeface="Arial" panose="020B0604020202020204" pitchFamily="34" charset="0"/>
                <a:cs typeface="Arial" panose="020B0604020202020204" pitchFamily="34" charset="0"/>
              </a:rPr>
              <a:t>energiaforrások </a:t>
            </a:r>
            <a:r>
              <a:rPr lang="hu-HU" sz="5600" dirty="0" smtClean="0">
                <a:solidFill>
                  <a:schemeClr val="accent2">
                    <a:lumMod val="75000"/>
                  </a:schemeClr>
                </a:solidFill>
                <a:latin typeface="Arial" panose="020B0604020202020204" pitchFamily="34" charset="0"/>
                <a:cs typeface="Arial" panose="020B0604020202020204" pitchFamily="34" charset="0"/>
              </a:rPr>
              <a:t>használata,</a:t>
            </a:r>
            <a:endParaRPr lang="hu-HU" sz="5600" dirty="0">
              <a:solidFill>
                <a:schemeClr val="accent2">
                  <a:lumMod val="75000"/>
                </a:schemeClr>
              </a:solidFill>
              <a:latin typeface="Arial" panose="020B0604020202020204" pitchFamily="34" charset="0"/>
              <a:cs typeface="Arial" panose="020B0604020202020204" pitchFamily="34" charset="0"/>
            </a:endParaRPr>
          </a:p>
          <a:p>
            <a:r>
              <a:rPr lang="hu-HU" sz="5600" b="1" dirty="0" smtClean="0">
                <a:solidFill>
                  <a:schemeClr val="accent2">
                    <a:lumMod val="75000"/>
                  </a:schemeClr>
                </a:solidFill>
                <a:latin typeface="Arial" panose="020B0604020202020204" pitchFamily="34" charset="0"/>
                <a:cs typeface="Arial" panose="020B0604020202020204" pitchFamily="34" charset="0"/>
              </a:rPr>
              <a:t>Egészségfejlesztési </a:t>
            </a:r>
            <a:r>
              <a:rPr lang="hu-HU" sz="5600" b="1" dirty="0">
                <a:solidFill>
                  <a:schemeClr val="accent2">
                    <a:lumMod val="75000"/>
                  </a:schemeClr>
                </a:solidFill>
                <a:latin typeface="Arial" panose="020B0604020202020204" pitchFamily="34" charset="0"/>
                <a:cs typeface="Arial" panose="020B0604020202020204" pitchFamily="34" charset="0"/>
              </a:rPr>
              <a:t>feladatok ellátására, megelőző ellátások nyújtására </a:t>
            </a:r>
            <a:r>
              <a:rPr lang="hu-HU" sz="5600" dirty="0">
                <a:solidFill>
                  <a:schemeClr val="accent2">
                    <a:lumMod val="75000"/>
                  </a:schemeClr>
                </a:solidFill>
                <a:latin typeface="Arial" panose="020B0604020202020204" pitchFamily="34" charset="0"/>
                <a:cs typeface="Arial" panose="020B0604020202020204" pitchFamily="34" charset="0"/>
              </a:rPr>
              <a:t>(pl.: várandóstorna, szülőszerepre felkészítő csoportfoglalkozások stb.) alkalmas és nélkülözhetetlen, multifunkcionális </a:t>
            </a:r>
            <a:r>
              <a:rPr lang="hu-HU" sz="5600" b="1" dirty="0">
                <a:solidFill>
                  <a:schemeClr val="accent2">
                    <a:lumMod val="75000"/>
                  </a:schemeClr>
                </a:solidFill>
                <a:latin typeface="Arial" panose="020B0604020202020204" pitchFamily="34" charset="0"/>
                <a:cs typeface="Arial" panose="020B0604020202020204" pitchFamily="34" charset="0"/>
              </a:rPr>
              <a:t>helyiség </a:t>
            </a:r>
            <a:r>
              <a:rPr lang="hu-HU" sz="5600" b="1" dirty="0" smtClean="0">
                <a:solidFill>
                  <a:schemeClr val="accent2">
                    <a:lumMod val="75000"/>
                  </a:schemeClr>
                </a:solidFill>
                <a:latin typeface="Arial" panose="020B0604020202020204" pitchFamily="34" charset="0"/>
                <a:cs typeface="Arial" panose="020B0604020202020204" pitchFamily="34" charset="0"/>
              </a:rPr>
              <a:t>kialakítása</a:t>
            </a:r>
            <a:r>
              <a:rPr lang="hu-HU" sz="5600" b="1" dirty="0">
                <a:solidFill>
                  <a:schemeClr val="accent2">
                    <a:lumMod val="75000"/>
                  </a:schemeClr>
                </a:solidFill>
                <a:latin typeface="Arial" panose="020B0604020202020204" pitchFamily="34" charset="0"/>
                <a:cs typeface="Arial" panose="020B0604020202020204" pitchFamily="34" charset="0"/>
              </a:rPr>
              <a:t>,</a:t>
            </a:r>
          </a:p>
          <a:p>
            <a:r>
              <a:rPr lang="hu-HU" sz="5600" b="1" dirty="0">
                <a:solidFill>
                  <a:schemeClr val="accent2">
                    <a:lumMod val="75000"/>
                  </a:schemeClr>
                </a:solidFill>
                <a:latin typeface="Arial" panose="020B0604020202020204" pitchFamily="34" charset="0"/>
                <a:cs typeface="Arial" panose="020B0604020202020204" pitchFamily="34" charset="0"/>
              </a:rPr>
              <a:t>P</a:t>
            </a:r>
            <a:r>
              <a:rPr lang="hu-HU" sz="5600" b="1" dirty="0" smtClean="0">
                <a:solidFill>
                  <a:schemeClr val="accent2">
                    <a:lumMod val="75000"/>
                  </a:schemeClr>
                </a:solidFill>
                <a:latin typeface="Arial" panose="020B0604020202020204" pitchFamily="34" charset="0"/>
                <a:cs typeface="Arial" panose="020B0604020202020204" pitchFamily="34" charset="0"/>
              </a:rPr>
              <a:t>arkoló-férőhely </a:t>
            </a:r>
            <a:r>
              <a:rPr lang="hu-HU" sz="5600" b="1" dirty="0">
                <a:solidFill>
                  <a:schemeClr val="accent2">
                    <a:lumMod val="75000"/>
                  </a:schemeClr>
                </a:solidFill>
                <a:latin typeface="Arial" panose="020B0604020202020204" pitchFamily="34" charset="0"/>
                <a:cs typeface="Arial" panose="020B0604020202020204" pitchFamily="34" charset="0"/>
              </a:rPr>
              <a:t>és akadálymentes parkoló-férőhely létesítése, valamint kerékpártároló és babakocsi tároló </a:t>
            </a:r>
            <a:r>
              <a:rPr lang="hu-HU" sz="5600" b="1" dirty="0" smtClean="0">
                <a:solidFill>
                  <a:schemeClr val="accent2">
                    <a:lumMod val="75000"/>
                  </a:schemeClr>
                </a:solidFill>
                <a:latin typeface="Arial" panose="020B0604020202020204" pitchFamily="34" charset="0"/>
                <a:cs typeface="Arial" panose="020B0604020202020204" pitchFamily="34" charset="0"/>
              </a:rPr>
              <a:t>kialakítása, </a:t>
            </a:r>
            <a:endParaRPr lang="hu-HU" sz="5600" b="1" dirty="0">
              <a:solidFill>
                <a:schemeClr val="accent2">
                  <a:lumMod val="75000"/>
                </a:schemeClr>
              </a:solidFill>
              <a:latin typeface="Arial" panose="020B0604020202020204" pitchFamily="34" charset="0"/>
              <a:cs typeface="Arial" panose="020B0604020202020204" pitchFamily="34" charset="0"/>
            </a:endParaRPr>
          </a:p>
          <a:p>
            <a:r>
              <a:rPr lang="hu-HU" sz="5600" b="1" dirty="0" smtClean="0">
                <a:solidFill>
                  <a:schemeClr val="accent2">
                    <a:lumMod val="75000"/>
                  </a:schemeClr>
                </a:solidFill>
                <a:latin typeface="Arial" panose="020B0604020202020204" pitchFamily="34" charset="0"/>
                <a:cs typeface="Arial" panose="020B0604020202020204" pitchFamily="34" charset="0"/>
              </a:rPr>
              <a:t>Udvarfelújítás</a:t>
            </a:r>
            <a:r>
              <a:rPr lang="hu-HU" sz="5600" dirty="0">
                <a:solidFill>
                  <a:schemeClr val="accent2">
                    <a:lumMod val="75000"/>
                  </a:schemeClr>
                </a:solidFill>
                <a:latin typeface="Arial" panose="020B0604020202020204" pitchFamily="34" charset="0"/>
                <a:cs typeface="Arial" panose="020B0604020202020204" pitchFamily="34" charset="0"/>
              </a:rPr>
              <a:t>, telekhatáron belüli terület-rendezés, </a:t>
            </a:r>
            <a:r>
              <a:rPr lang="hu-HU" sz="5600" dirty="0" smtClean="0">
                <a:solidFill>
                  <a:schemeClr val="accent2">
                    <a:lumMod val="75000"/>
                  </a:schemeClr>
                </a:solidFill>
                <a:latin typeface="Arial" panose="020B0604020202020204" pitchFamily="34" charset="0"/>
                <a:cs typeface="Arial" panose="020B0604020202020204" pitchFamily="34" charset="0"/>
              </a:rPr>
              <a:t>parkosítás, </a:t>
            </a:r>
            <a:endParaRPr lang="hu-HU" sz="5600" dirty="0">
              <a:solidFill>
                <a:schemeClr val="accent2">
                  <a:lumMod val="75000"/>
                </a:schemeClr>
              </a:solidFill>
              <a:latin typeface="Arial" panose="020B0604020202020204" pitchFamily="34" charset="0"/>
              <a:cs typeface="Arial" panose="020B0604020202020204" pitchFamily="34" charset="0"/>
            </a:endParaRPr>
          </a:p>
          <a:p>
            <a:r>
              <a:rPr lang="hu-HU" sz="5600" b="1" dirty="0" smtClean="0">
                <a:solidFill>
                  <a:schemeClr val="accent2">
                    <a:lumMod val="75000"/>
                  </a:schemeClr>
                </a:solidFill>
                <a:latin typeface="Arial" panose="020B0604020202020204" pitchFamily="34" charset="0"/>
                <a:cs typeface="Arial" panose="020B0604020202020204" pitchFamily="34" charset="0"/>
              </a:rPr>
              <a:t>Járműbeszerzés</a:t>
            </a:r>
            <a:r>
              <a:rPr lang="hu-HU" sz="5600" dirty="0">
                <a:solidFill>
                  <a:schemeClr val="accent2">
                    <a:lumMod val="75000"/>
                  </a:schemeClr>
                </a:solidFill>
                <a:latin typeface="Arial" panose="020B0604020202020204" pitchFamily="34" charset="0"/>
                <a:cs typeface="Arial" panose="020B0604020202020204" pitchFamily="34" charset="0"/>
              </a:rPr>
              <a:t>: személygépkocsi, segédmotor-kerékpár, kerékpár </a:t>
            </a:r>
            <a:r>
              <a:rPr lang="hu-HU" sz="5600" dirty="0" smtClean="0">
                <a:solidFill>
                  <a:schemeClr val="accent2">
                    <a:lumMod val="75000"/>
                  </a:schemeClr>
                </a:solidFill>
                <a:latin typeface="Arial" panose="020B0604020202020204" pitchFamily="34" charset="0"/>
                <a:cs typeface="Arial" panose="020B0604020202020204" pitchFamily="34" charset="0"/>
              </a:rPr>
              <a:t>beszerzése,</a:t>
            </a:r>
            <a:endParaRPr lang="hu-HU" sz="5600" dirty="0">
              <a:solidFill>
                <a:schemeClr val="accent2">
                  <a:lumMod val="75000"/>
                </a:schemeClr>
              </a:solidFill>
              <a:latin typeface="Arial" panose="020B0604020202020204" pitchFamily="34" charset="0"/>
              <a:cs typeface="Arial" panose="020B0604020202020204" pitchFamily="34" charset="0"/>
            </a:endParaRPr>
          </a:p>
          <a:p>
            <a:r>
              <a:rPr lang="hu-HU" sz="5600" dirty="0" smtClean="0">
                <a:solidFill>
                  <a:schemeClr val="accent2">
                    <a:lumMod val="75000"/>
                  </a:schemeClr>
                </a:solidFill>
                <a:latin typeface="Arial" panose="020B0604020202020204" pitchFamily="34" charset="0"/>
                <a:cs typeface="Arial" panose="020B0604020202020204" pitchFamily="34" charset="0"/>
              </a:rPr>
              <a:t>A </a:t>
            </a:r>
            <a:r>
              <a:rPr lang="hu-HU" sz="5600" dirty="0">
                <a:solidFill>
                  <a:schemeClr val="accent2">
                    <a:lumMod val="75000"/>
                  </a:schemeClr>
                </a:solidFill>
                <a:latin typeface="Arial" panose="020B0604020202020204" pitchFamily="34" charset="0"/>
                <a:cs typeface="Arial" panose="020B0604020202020204" pitchFamily="34" charset="0"/>
              </a:rPr>
              <a:t>projekt keretében beszerzésre kerülő vagy már korábban beszerzett az </a:t>
            </a:r>
            <a:r>
              <a:rPr lang="hu-HU" sz="5600" b="1" dirty="0">
                <a:solidFill>
                  <a:schemeClr val="accent2">
                    <a:lumMod val="75000"/>
                  </a:schemeClr>
                </a:solidFill>
                <a:latin typeface="Arial" panose="020B0604020202020204" pitchFamily="34" charset="0"/>
                <a:cs typeface="Arial" panose="020B0604020202020204" pitchFamily="34" charset="0"/>
              </a:rPr>
              <a:t>egészségügyi alapellátáshoz használt (gép)járművek tárolására garázs/tároló építése</a:t>
            </a:r>
            <a:r>
              <a:rPr lang="hu-HU" sz="5600" dirty="0">
                <a:solidFill>
                  <a:schemeClr val="accent2">
                    <a:lumMod val="75000"/>
                  </a:schemeClr>
                </a:solidFill>
                <a:latin typeface="Arial" panose="020B0604020202020204" pitchFamily="34" charset="0"/>
                <a:cs typeface="Arial" panose="020B0604020202020204" pitchFamily="34" charset="0"/>
              </a:rPr>
              <a:t>, kialakítása, felújítása. </a:t>
            </a:r>
          </a:p>
          <a:p>
            <a:r>
              <a:rPr lang="hu-HU" sz="5600" b="1" dirty="0" smtClean="0">
                <a:solidFill>
                  <a:schemeClr val="accent2">
                    <a:lumMod val="75000"/>
                  </a:schemeClr>
                </a:solidFill>
                <a:latin typeface="Arial" panose="020B0604020202020204" pitchFamily="34" charset="0"/>
                <a:cs typeface="Arial" panose="020B0604020202020204" pitchFamily="34" charset="0"/>
              </a:rPr>
              <a:t>Az </a:t>
            </a:r>
            <a:r>
              <a:rPr lang="hu-HU" sz="5600" b="1" dirty="0">
                <a:solidFill>
                  <a:schemeClr val="accent2">
                    <a:lumMod val="75000"/>
                  </a:schemeClr>
                </a:solidFill>
                <a:latin typeface="Arial" panose="020B0604020202020204" pitchFamily="34" charset="0"/>
                <a:cs typeface="Arial" panose="020B0604020202020204" pitchFamily="34" charset="0"/>
              </a:rPr>
              <a:t>önkormányzati tulajdonban lévő lakás felújítása, korszerűsítése, bővítése </a:t>
            </a:r>
            <a:r>
              <a:rPr lang="hu-HU" sz="5600" dirty="0">
                <a:solidFill>
                  <a:schemeClr val="accent2">
                    <a:lumMod val="75000"/>
                  </a:schemeClr>
                </a:solidFill>
                <a:latin typeface="Arial" panose="020B0604020202020204" pitchFamily="34" charset="0"/>
                <a:cs typeface="Arial" panose="020B0604020202020204" pitchFamily="34" charset="0"/>
              </a:rPr>
              <a:t>a háziorvos, házi gyermekorvos, fogorvos és védőnő lakhatásának biztosítására. </a:t>
            </a:r>
          </a:p>
          <a:p>
            <a:r>
              <a:rPr lang="hu-HU" sz="5600" b="1" dirty="0" smtClean="0">
                <a:solidFill>
                  <a:schemeClr val="accent2">
                    <a:lumMod val="75000"/>
                  </a:schemeClr>
                </a:solidFill>
                <a:latin typeface="Arial" panose="020B0604020202020204" pitchFamily="34" charset="0"/>
                <a:cs typeface="Arial" panose="020B0604020202020204" pitchFamily="34" charset="0"/>
              </a:rPr>
              <a:t>Családbarát </a:t>
            </a:r>
            <a:r>
              <a:rPr lang="hu-HU" sz="5600" b="1" dirty="0">
                <a:solidFill>
                  <a:schemeClr val="accent2">
                    <a:lumMod val="75000"/>
                  </a:schemeClr>
                </a:solidFill>
                <a:latin typeface="Arial" panose="020B0604020202020204" pitchFamily="34" charset="0"/>
                <a:cs typeface="Arial" panose="020B0604020202020204" pitchFamily="34" charset="0"/>
              </a:rPr>
              <a:t>funkciók elhelyezését, </a:t>
            </a:r>
            <a:r>
              <a:rPr lang="hu-HU" sz="5600" dirty="0">
                <a:solidFill>
                  <a:schemeClr val="accent2">
                    <a:lumMod val="75000"/>
                  </a:schemeClr>
                </a:solidFill>
                <a:latin typeface="Arial" panose="020B0604020202020204" pitchFamily="34" charset="0"/>
                <a:cs typeface="Arial" panose="020B0604020202020204" pitchFamily="34" charset="0"/>
              </a:rPr>
              <a:t>kialakítását megvalósító fejlesztések, pl.: gyerek játszósarok kialakítása a váróteremben. </a:t>
            </a:r>
          </a:p>
          <a:p>
            <a:r>
              <a:rPr lang="en-US" sz="5600" dirty="0">
                <a:latin typeface="Arial" panose="020B0604020202020204" pitchFamily="34" charset="0"/>
                <a:cs typeface="Arial" panose="020B0604020202020204" pitchFamily="34" charset="0"/>
              </a:rPr>
              <a:t> </a:t>
            </a:r>
            <a:endParaRPr lang="hu-HU" sz="5600" dirty="0">
              <a:latin typeface="Arial" panose="020B0604020202020204" pitchFamily="34" charset="0"/>
              <a:cs typeface="Arial" panose="020B0604020202020204" pitchFamily="34" charset="0"/>
            </a:endParaRPr>
          </a:p>
          <a:p>
            <a:pPr marL="0" indent="0">
              <a:buNone/>
            </a:pPr>
            <a:endParaRPr lang="hu-HU" sz="1400" dirty="0"/>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274" y="5978260"/>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833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44624"/>
            <a:ext cx="8028383" cy="1008112"/>
          </a:xfrm>
        </p:spPr>
        <p:txBody>
          <a:bodyPr>
            <a:normAutofit/>
          </a:bodyPr>
          <a:lstStyle/>
          <a:p>
            <a:pPr algn="ctr"/>
            <a:r>
              <a:rPr lang="hu-HU" sz="2800" b="1" dirty="0" smtClean="0">
                <a:solidFill>
                  <a:schemeClr val="accent2">
                    <a:lumMod val="75000"/>
                  </a:schemeClr>
                </a:solidFill>
                <a:latin typeface="Arial" panose="020B0604020202020204" pitchFamily="34" charset="0"/>
                <a:cs typeface="Arial" panose="020B0604020202020204" pitchFamily="34" charset="0"/>
              </a:rPr>
              <a:t>Műszaki elvárások, </a:t>
            </a:r>
            <a:br>
              <a:rPr lang="hu-HU" sz="2800" b="1" dirty="0" smtClean="0">
                <a:solidFill>
                  <a:schemeClr val="accent2">
                    <a:lumMod val="75000"/>
                  </a:schemeClr>
                </a:solidFill>
                <a:latin typeface="Arial" panose="020B0604020202020204" pitchFamily="34" charset="0"/>
                <a:cs typeface="Arial" panose="020B0604020202020204" pitchFamily="34" charset="0"/>
              </a:rPr>
            </a:br>
            <a:r>
              <a:rPr lang="hu-HU" sz="2800" b="1" dirty="0" smtClean="0">
                <a:solidFill>
                  <a:schemeClr val="accent2">
                    <a:lumMod val="75000"/>
                  </a:schemeClr>
                </a:solidFill>
                <a:latin typeface="Arial" panose="020B0604020202020204" pitchFamily="34" charset="0"/>
                <a:cs typeface="Arial" panose="020B0604020202020204" pitchFamily="34" charset="0"/>
              </a:rPr>
              <a:t>Nem támogatható tevékenységek</a:t>
            </a:r>
            <a:endParaRPr lang="hu-HU" sz="2800" b="1" dirty="0">
              <a:solidFill>
                <a:schemeClr val="accent2">
                  <a:lumMod val="75000"/>
                </a:schemeClr>
              </a:solidFill>
              <a:latin typeface="Arial" panose="020B0604020202020204" pitchFamily="34" charset="0"/>
              <a:cs typeface="Arial" panose="020B0604020202020204" pitchFamily="34" charset="0"/>
            </a:endParaRPr>
          </a:p>
        </p:txBody>
      </p:sp>
      <p:sp>
        <p:nvSpPr>
          <p:cNvPr id="3" name="Tartalom helye 2"/>
          <p:cNvSpPr>
            <a:spLocks noGrp="1"/>
          </p:cNvSpPr>
          <p:nvPr>
            <p:ph idx="1"/>
          </p:nvPr>
        </p:nvSpPr>
        <p:spPr>
          <a:xfrm>
            <a:off x="395536" y="1196752"/>
            <a:ext cx="7632847" cy="5320933"/>
          </a:xfrm>
        </p:spPr>
        <p:txBody>
          <a:bodyPr>
            <a:normAutofit fontScale="62500" lnSpcReduction="20000"/>
          </a:bodyPr>
          <a:lstStyle/>
          <a:p>
            <a:pPr marL="0" indent="0" algn="just">
              <a:buNone/>
            </a:pPr>
            <a:r>
              <a:rPr lang="hu-HU" sz="2600" b="1" u="sng" dirty="0" smtClean="0">
                <a:solidFill>
                  <a:schemeClr val="accent2">
                    <a:lumMod val="75000"/>
                  </a:schemeClr>
                </a:solidFill>
                <a:latin typeface="Arial" panose="020B0604020202020204" pitchFamily="34" charset="0"/>
                <a:cs typeface="Arial" panose="020B0604020202020204" pitchFamily="34" charset="0"/>
              </a:rPr>
              <a:t>Az </a:t>
            </a:r>
            <a:r>
              <a:rPr lang="hu-HU" sz="2600" b="1" u="sng" dirty="0">
                <a:solidFill>
                  <a:schemeClr val="accent2">
                    <a:lumMod val="75000"/>
                  </a:schemeClr>
                </a:solidFill>
                <a:latin typeface="Arial" panose="020B0604020202020204" pitchFamily="34" charset="0"/>
                <a:cs typeface="Arial" panose="020B0604020202020204" pitchFamily="34" charset="0"/>
              </a:rPr>
              <a:t>önállóan támogatható tevékenységekre vonatkozó műszaki szakmai elvárások :</a:t>
            </a:r>
          </a:p>
          <a:p>
            <a:pPr marL="0" indent="0" algn="just">
              <a:buNone/>
            </a:pPr>
            <a:r>
              <a:rPr lang="hu-HU" sz="2200" dirty="0" smtClean="0">
                <a:solidFill>
                  <a:schemeClr val="accent2">
                    <a:lumMod val="75000"/>
                  </a:schemeClr>
                </a:solidFill>
                <a:latin typeface="Arial" panose="020B0604020202020204" pitchFamily="34" charset="0"/>
                <a:cs typeface="Arial" panose="020B0604020202020204" pitchFamily="34" charset="0"/>
              </a:rPr>
              <a:t>PL. Kötelezően </a:t>
            </a:r>
            <a:r>
              <a:rPr lang="hu-HU" sz="2200" dirty="0">
                <a:solidFill>
                  <a:schemeClr val="accent2">
                    <a:lumMod val="75000"/>
                  </a:schemeClr>
                </a:solidFill>
                <a:latin typeface="Arial" panose="020B0604020202020204" pitchFamily="34" charset="0"/>
                <a:cs typeface="Arial" panose="020B0604020202020204" pitchFamily="34" charset="0"/>
              </a:rPr>
              <a:t>megvalósítandó </a:t>
            </a:r>
            <a:r>
              <a:rPr lang="hu-HU" sz="2200" u="sng" dirty="0">
                <a:solidFill>
                  <a:schemeClr val="accent2">
                    <a:lumMod val="75000"/>
                  </a:schemeClr>
                </a:solidFill>
                <a:latin typeface="Arial" panose="020B0604020202020204" pitchFamily="34" charset="0"/>
                <a:cs typeface="Arial" panose="020B0604020202020204" pitchFamily="34" charset="0"/>
              </a:rPr>
              <a:t>minimum egy alapellátási funkció </a:t>
            </a:r>
            <a:r>
              <a:rPr lang="hu-HU" sz="2200" dirty="0">
                <a:solidFill>
                  <a:schemeClr val="accent2">
                    <a:lumMod val="75000"/>
                  </a:schemeClr>
                </a:solidFill>
                <a:latin typeface="Arial" panose="020B0604020202020204" pitchFamily="34" charset="0"/>
                <a:cs typeface="Arial" panose="020B0604020202020204" pitchFamily="34" charset="0"/>
              </a:rPr>
              <a:t>infrastrukturális fejlesztése, az alábbi egészségügyi alapszolgáltatások közül: </a:t>
            </a:r>
          </a:p>
          <a:p>
            <a:pPr marL="400050" lvl="1" indent="0" algn="just">
              <a:buNone/>
            </a:pPr>
            <a:r>
              <a:rPr lang="hu-HU" sz="2000" dirty="0">
                <a:solidFill>
                  <a:schemeClr val="accent2">
                    <a:lumMod val="75000"/>
                  </a:schemeClr>
                </a:solidFill>
                <a:latin typeface="Arial" panose="020B0604020202020204" pitchFamily="34" charset="0"/>
                <a:cs typeface="Arial" panose="020B0604020202020204" pitchFamily="34" charset="0"/>
              </a:rPr>
              <a:t>- háziorvosi, házi gyermekorvosi ellátás;</a:t>
            </a:r>
          </a:p>
          <a:p>
            <a:pPr marL="400050" lvl="1" indent="0" algn="just">
              <a:buNone/>
            </a:pPr>
            <a:r>
              <a:rPr lang="hu-HU" sz="2000" dirty="0">
                <a:solidFill>
                  <a:schemeClr val="accent2">
                    <a:lumMod val="75000"/>
                  </a:schemeClr>
                </a:solidFill>
                <a:latin typeface="Arial" panose="020B0604020202020204" pitchFamily="34" charset="0"/>
                <a:cs typeface="Arial" panose="020B0604020202020204" pitchFamily="34" charset="0"/>
              </a:rPr>
              <a:t> - fogorvosi alapellátás; </a:t>
            </a:r>
          </a:p>
          <a:p>
            <a:pPr marL="400050" lvl="1" indent="0" algn="just">
              <a:buNone/>
            </a:pPr>
            <a:r>
              <a:rPr lang="hu-HU" sz="2000" dirty="0">
                <a:solidFill>
                  <a:schemeClr val="accent2">
                    <a:lumMod val="75000"/>
                  </a:schemeClr>
                </a:solidFill>
                <a:latin typeface="Arial" panose="020B0604020202020204" pitchFamily="34" charset="0"/>
                <a:cs typeface="Arial" panose="020B0604020202020204" pitchFamily="34" charset="0"/>
              </a:rPr>
              <a:t>- alapellátáshoz kapcsolódó háziorvosi, házi gyermekorvosi és fogorvosi ügyeleti ellátás; </a:t>
            </a:r>
          </a:p>
          <a:p>
            <a:pPr marL="400050" lvl="1" indent="0" algn="just">
              <a:buNone/>
            </a:pPr>
            <a:r>
              <a:rPr lang="hu-HU" sz="2000" dirty="0">
                <a:solidFill>
                  <a:schemeClr val="accent2">
                    <a:lumMod val="75000"/>
                  </a:schemeClr>
                </a:solidFill>
                <a:latin typeface="Arial" panose="020B0604020202020204" pitchFamily="34" charset="0"/>
                <a:cs typeface="Arial" panose="020B0604020202020204" pitchFamily="34" charset="0"/>
              </a:rPr>
              <a:t>- védőnői ellátás. </a:t>
            </a:r>
          </a:p>
          <a:p>
            <a:pPr marL="0" indent="0" algn="just">
              <a:buNone/>
            </a:pPr>
            <a:r>
              <a:rPr lang="hu-HU" sz="2200" dirty="0" smtClean="0">
                <a:solidFill>
                  <a:schemeClr val="accent2">
                    <a:lumMod val="75000"/>
                  </a:schemeClr>
                </a:solidFill>
                <a:latin typeface="Arial" panose="020B0604020202020204" pitchFamily="34" charset="0"/>
                <a:cs typeface="Arial" panose="020B0604020202020204" pitchFamily="34" charset="0"/>
              </a:rPr>
              <a:t>Pl. Háziorvosi </a:t>
            </a:r>
            <a:r>
              <a:rPr lang="hu-HU" sz="2200" dirty="0">
                <a:solidFill>
                  <a:schemeClr val="accent2">
                    <a:lumMod val="75000"/>
                  </a:schemeClr>
                </a:solidFill>
                <a:latin typeface="Arial" panose="020B0604020202020204" pitchFamily="34" charset="0"/>
                <a:cs typeface="Arial" panose="020B0604020202020204" pitchFamily="34" charset="0"/>
              </a:rPr>
              <a:t>rendelő fejlesztése azon települések esetében támogatható, ahol a fejlesztendő </a:t>
            </a:r>
            <a:r>
              <a:rPr lang="hu-HU" sz="2200" b="1" dirty="0">
                <a:solidFill>
                  <a:schemeClr val="accent2">
                    <a:lumMod val="75000"/>
                  </a:schemeClr>
                </a:solidFill>
                <a:latin typeface="Arial" panose="020B0604020202020204" pitchFamily="34" charset="0"/>
                <a:cs typeface="Arial" panose="020B0604020202020204" pitchFamily="34" charset="0"/>
              </a:rPr>
              <a:t>háziorvosi szolgálat által az adott ellátási körzetben ellátott betegek száma eléri az 900 főt, gyermek háziorvosi szolgálat esetén 300 főt. Vegyes praxis esetében az ellátási körzetbe tartozó felnőtt és gyermek létszámnak együttesen kell elérnie az 900 főt. </a:t>
            </a:r>
            <a:r>
              <a:rPr lang="hu-HU" sz="2200" dirty="0">
                <a:solidFill>
                  <a:schemeClr val="accent2">
                    <a:lumMod val="75000"/>
                  </a:schemeClr>
                </a:solidFill>
                <a:latin typeface="Arial" panose="020B0604020202020204" pitchFamily="34" charset="0"/>
                <a:cs typeface="Arial" panose="020B0604020202020204" pitchFamily="34" charset="0"/>
              </a:rPr>
              <a:t>Az ellátott betegek száma esetében kizárólag az ellátási körzetbe tartozó, OEP által igazolt ellátandó lakosságszám (leadott kártyaszám nem!) vehető figyelembe</a:t>
            </a:r>
            <a:r>
              <a:rPr lang="hu-HU" sz="2200" dirty="0" smtClean="0">
                <a:solidFill>
                  <a:schemeClr val="accent2">
                    <a:lumMod val="75000"/>
                  </a:schemeClr>
                </a:solidFill>
                <a:latin typeface="Arial" panose="020B0604020202020204" pitchFamily="34" charset="0"/>
                <a:cs typeface="Arial" panose="020B0604020202020204" pitchFamily="34" charset="0"/>
              </a:rPr>
              <a:t>.</a:t>
            </a:r>
          </a:p>
          <a:p>
            <a:pPr marL="0" indent="0" algn="just">
              <a:buNone/>
            </a:pPr>
            <a:r>
              <a:rPr lang="hu-HU" sz="2200" dirty="0" smtClean="0">
                <a:solidFill>
                  <a:schemeClr val="accent2">
                    <a:lumMod val="75000"/>
                  </a:schemeClr>
                </a:solidFill>
                <a:latin typeface="Arial" panose="020B0604020202020204" pitchFamily="34" charset="0"/>
                <a:cs typeface="Arial" panose="020B0604020202020204" pitchFamily="34" charset="0"/>
              </a:rPr>
              <a:t>További elvárások pályázati útmutató: 8-15 o.-ig.</a:t>
            </a:r>
          </a:p>
          <a:p>
            <a:pPr marL="0" indent="0" algn="just">
              <a:buNone/>
            </a:pPr>
            <a:r>
              <a:rPr lang="hu-HU" sz="2600" b="1" u="sng" dirty="0" smtClean="0">
                <a:solidFill>
                  <a:schemeClr val="accent2">
                    <a:lumMod val="75000"/>
                  </a:schemeClr>
                </a:solidFill>
                <a:latin typeface="Arial" panose="020B0604020202020204" pitchFamily="34" charset="0"/>
                <a:cs typeface="Arial" panose="020B0604020202020204" pitchFamily="34" charset="0"/>
              </a:rPr>
              <a:t>Nem támogatható tevékenységek: </a:t>
            </a:r>
          </a:p>
          <a:p>
            <a:pPr marL="0" indent="0" algn="just">
              <a:spcBef>
                <a:spcPts val="0"/>
              </a:spcBef>
              <a:buNone/>
            </a:pPr>
            <a:r>
              <a:rPr lang="hu-HU" sz="2200" dirty="0">
                <a:solidFill>
                  <a:schemeClr val="accent2">
                    <a:lumMod val="75000"/>
                  </a:schemeClr>
                </a:solidFill>
                <a:latin typeface="Arial" panose="020B0604020202020204" pitchFamily="34" charset="0"/>
                <a:cs typeface="Arial" panose="020B0604020202020204" pitchFamily="34" charset="0"/>
              </a:rPr>
              <a:t>Pl. </a:t>
            </a:r>
            <a:r>
              <a:rPr lang="hu-HU" sz="2200" dirty="0" smtClean="0">
                <a:solidFill>
                  <a:schemeClr val="accent2">
                    <a:lumMod val="75000"/>
                  </a:schemeClr>
                </a:solidFill>
                <a:latin typeface="Arial" panose="020B0604020202020204" pitchFamily="34" charset="0"/>
                <a:cs typeface="Arial" panose="020B0604020202020204" pitchFamily="34" charset="0"/>
              </a:rPr>
              <a:t>új </a:t>
            </a:r>
            <a:r>
              <a:rPr lang="hu-HU" sz="2200" dirty="0">
                <a:solidFill>
                  <a:schemeClr val="accent2">
                    <a:lumMod val="75000"/>
                  </a:schemeClr>
                </a:solidFill>
                <a:latin typeface="Arial" panose="020B0604020202020204" pitchFamily="34" charset="0"/>
                <a:cs typeface="Arial" panose="020B0604020202020204" pitchFamily="34" charset="0"/>
              </a:rPr>
              <a:t>alapellátási szolgáltatás (praxis) </a:t>
            </a:r>
            <a:r>
              <a:rPr lang="hu-HU" sz="2200" dirty="0" smtClean="0">
                <a:solidFill>
                  <a:schemeClr val="accent2">
                    <a:lumMod val="75000"/>
                  </a:schemeClr>
                </a:solidFill>
                <a:latin typeface="Arial" panose="020B0604020202020204" pitchFamily="34" charset="0"/>
                <a:cs typeface="Arial" panose="020B0604020202020204" pitchFamily="34" charset="0"/>
              </a:rPr>
              <a:t>létesítése,</a:t>
            </a:r>
            <a:endParaRPr lang="hu-HU" sz="2200" dirty="0">
              <a:solidFill>
                <a:schemeClr val="accent2">
                  <a:lumMod val="75000"/>
                </a:schemeClr>
              </a:solidFill>
              <a:latin typeface="Arial" panose="020B0604020202020204" pitchFamily="34" charset="0"/>
              <a:cs typeface="Arial" panose="020B0604020202020204" pitchFamily="34" charset="0"/>
            </a:endParaRPr>
          </a:p>
          <a:p>
            <a:pPr marL="0" indent="0" algn="just">
              <a:spcBef>
                <a:spcPts val="0"/>
              </a:spcBef>
              <a:buNone/>
            </a:pPr>
            <a:r>
              <a:rPr lang="hu-HU" sz="2200" dirty="0" smtClean="0">
                <a:solidFill>
                  <a:schemeClr val="accent2">
                    <a:lumMod val="75000"/>
                  </a:schemeClr>
                </a:solidFill>
                <a:latin typeface="Arial" panose="020B0604020202020204" pitchFamily="34" charset="0"/>
                <a:cs typeface="Arial" panose="020B0604020202020204" pitchFamily="34" charset="0"/>
              </a:rPr>
              <a:t>betegtájékoztató </a:t>
            </a:r>
            <a:r>
              <a:rPr lang="hu-HU" sz="2200" dirty="0">
                <a:solidFill>
                  <a:schemeClr val="accent2">
                    <a:lumMod val="75000"/>
                  </a:schemeClr>
                </a:solidFill>
                <a:latin typeface="Arial" panose="020B0604020202020204" pitchFamily="34" charset="0"/>
                <a:cs typeface="Arial" panose="020B0604020202020204" pitchFamily="34" charset="0"/>
              </a:rPr>
              <a:t>kiadvány </a:t>
            </a:r>
            <a:r>
              <a:rPr lang="hu-HU" sz="2200" dirty="0" smtClean="0">
                <a:solidFill>
                  <a:schemeClr val="accent2">
                    <a:lumMod val="75000"/>
                  </a:schemeClr>
                </a:solidFill>
                <a:latin typeface="Arial" panose="020B0604020202020204" pitchFamily="34" charset="0"/>
                <a:cs typeface="Arial" panose="020B0604020202020204" pitchFamily="34" charset="0"/>
              </a:rPr>
              <a:t>elkészítése, termálvíz </a:t>
            </a:r>
            <a:r>
              <a:rPr lang="hu-HU" sz="2200" dirty="0">
                <a:solidFill>
                  <a:schemeClr val="accent2">
                    <a:lumMod val="75000"/>
                  </a:schemeClr>
                </a:solidFill>
                <a:latin typeface="Arial" panose="020B0604020202020204" pitchFamily="34" charset="0"/>
                <a:cs typeface="Arial" panose="020B0604020202020204" pitchFamily="34" charset="0"/>
              </a:rPr>
              <a:t>bevezetése és gyógyfürdő </a:t>
            </a:r>
            <a:r>
              <a:rPr lang="hu-HU" sz="2200" dirty="0" smtClean="0">
                <a:solidFill>
                  <a:schemeClr val="accent2">
                    <a:lumMod val="75000"/>
                  </a:schemeClr>
                </a:solidFill>
                <a:latin typeface="Arial" panose="020B0604020202020204" pitchFamily="34" charset="0"/>
                <a:cs typeface="Arial" panose="020B0604020202020204" pitchFamily="34" charset="0"/>
              </a:rPr>
              <a:t>kialakítása stb. </a:t>
            </a:r>
          </a:p>
          <a:p>
            <a:pPr marL="0" indent="0" algn="just">
              <a:spcBef>
                <a:spcPts val="0"/>
              </a:spcBef>
              <a:buNone/>
            </a:pPr>
            <a:r>
              <a:rPr lang="hu-HU" sz="2200" u="sng" dirty="0" smtClean="0">
                <a:solidFill>
                  <a:schemeClr val="accent2">
                    <a:lumMod val="75000"/>
                  </a:schemeClr>
                </a:solidFill>
                <a:latin typeface="Arial" panose="020B0604020202020204" pitchFamily="34" charset="0"/>
                <a:cs typeface="Arial" panose="020B0604020202020204" pitchFamily="34" charset="0"/>
              </a:rPr>
              <a:t>További információ pályázati felhívás 7-8.o</a:t>
            </a:r>
            <a:r>
              <a:rPr lang="hu-HU" sz="2200" dirty="0" smtClean="0">
                <a:solidFill>
                  <a:schemeClr val="accent2">
                    <a:lumMod val="75000"/>
                  </a:schemeClr>
                </a:solidFill>
                <a:latin typeface="Arial" panose="020B0604020202020204" pitchFamily="34" charset="0"/>
                <a:cs typeface="Arial" panose="020B0604020202020204" pitchFamily="34" charset="0"/>
              </a:rPr>
              <a:t>. –ig.</a:t>
            </a:r>
          </a:p>
          <a:p>
            <a:pPr marL="0" indent="0">
              <a:buNone/>
            </a:pPr>
            <a:endParaRPr lang="hu-HU" sz="2200" dirty="0">
              <a:solidFill>
                <a:schemeClr val="accent2">
                  <a:lumMod val="75000"/>
                </a:schemeClr>
              </a:solidFill>
              <a:latin typeface="Arial" panose="020B0604020202020204" pitchFamily="34" charset="0"/>
              <a:cs typeface="Arial" panose="020B0604020202020204" pitchFamily="34" charset="0"/>
            </a:endParaRPr>
          </a:p>
          <a:p>
            <a:pPr lvl="0">
              <a:buAutoNum type="arabicPeriod"/>
            </a:pPr>
            <a:endParaRPr lang="hu-HU" dirty="0"/>
          </a:p>
          <a:p>
            <a:r>
              <a:rPr lang="en-US" dirty="0"/>
              <a:t> </a:t>
            </a:r>
            <a:endParaRPr lang="hu-HU" dirty="0"/>
          </a:p>
          <a:p>
            <a:pPr marL="0" indent="0">
              <a:buNone/>
            </a:pPr>
            <a:endParaRPr lang="hu-HU" sz="1400" dirty="0"/>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733256"/>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239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44624"/>
            <a:ext cx="7308303" cy="1152128"/>
          </a:xfrm>
        </p:spPr>
        <p:txBody>
          <a:bodyPr>
            <a:normAutofit fontScale="90000"/>
          </a:bodyPr>
          <a:lstStyle/>
          <a:p>
            <a:pPr lvl="2" algn="ctr" defTabSz="457200" rtl="0">
              <a:spcBef>
                <a:spcPct val="0"/>
              </a:spcBef>
            </a:pPr>
            <a:r>
              <a:rPr lang="hu-HU" sz="2400" b="1" dirty="0" smtClean="0">
                <a:solidFill>
                  <a:srgbClr val="0070C0"/>
                </a:solidFill>
                <a:latin typeface="Arial" panose="020B0604020202020204" pitchFamily="34" charset="0"/>
                <a:cs typeface="Arial" panose="020B0604020202020204" pitchFamily="34" charset="0"/>
              </a:rPr>
              <a:t/>
            </a:r>
            <a:br>
              <a:rPr lang="hu-HU" sz="2400" b="1" dirty="0" smtClean="0">
                <a:solidFill>
                  <a:srgbClr val="0070C0"/>
                </a:solidFill>
                <a:latin typeface="Arial" panose="020B0604020202020204" pitchFamily="34" charset="0"/>
                <a:cs typeface="Arial" panose="020B0604020202020204" pitchFamily="34" charset="0"/>
              </a:rPr>
            </a:br>
            <a:r>
              <a:rPr lang="en-US" sz="2400" b="1" dirty="0" smtClean="0">
                <a:solidFill>
                  <a:srgbClr val="0070C0"/>
                </a:solidFill>
                <a:latin typeface="Arial" panose="020B0604020202020204" pitchFamily="34" charset="0"/>
                <a:cs typeface="Arial" panose="020B0604020202020204" pitchFamily="34" charset="0"/>
              </a:rPr>
              <a:t>ÖNÁLLÓAN NEM TÁMOGATHATÓ, KÖTELEZŐEN MEGVALÓSÍTANDÓ TEVÉKENYSÉGEK</a:t>
            </a:r>
            <a:r>
              <a:rPr lang="hu-HU" b="1" dirty="0" smtClean="0"/>
              <a:t/>
            </a:r>
            <a:br>
              <a:rPr lang="hu-HU" b="1" dirty="0" smtClean="0"/>
            </a:br>
            <a:endParaRPr lang="hu-HU" dirty="0"/>
          </a:p>
        </p:txBody>
      </p:sp>
      <p:sp>
        <p:nvSpPr>
          <p:cNvPr id="3" name="Tartalom helye 2"/>
          <p:cNvSpPr>
            <a:spLocks noGrp="1"/>
          </p:cNvSpPr>
          <p:nvPr>
            <p:ph idx="1"/>
          </p:nvPr>
        </p:nvSpPr>
        <p:spPr>
          <a:xfrm>
            <a:off x="609599" y="2204864"/>
            <a:ext cx="6347714" cy="3836499"/>
          </a:xfrm>
        </p:spPr>
        <p:txBody>
          <a:bodyPr>
            <a:normAutofit/>
          </a:bodyPr>
          <a:lstStyle/>
          <a:p>
            <a:pPr lvl="0"/>
            <a:r>
              <a:rPr lang="en-US" sz="2000" dirty="0" err="1">
                <a:solidFill>
                  <a:schemeClr val="accent2">
                    <a:lumMod val="75000"/>
                  </a:schemeClr>
                </a:solidFill>
                <a:latin typeface="Arial" panose="020B0604020202020204" pitchFamily="34" charset="0"/>
                <a:cs typeface="Arial" panose="020B0604020202020204" pitchFamily="34" charset="0"/>
              </a:rPr>
              <a:t>Akadálymentesítés</a:t>
            </a:r>
            <a:r>
              <a:rPr lang="en-US" sz="2000" dirty="0">
                <a:solidFill>
                  <a:schemeClr val="accent2">
                    <a:lumMod val="75000"/>
                  </a:schemeClr>
                </a:solidFill>
                <a:latin typeface="Arial" panose="020B0604020202020204" pitchFamily="34" charset="0"/>
                <a:cs typeface="Arial" panose="020B0604020202020204" pitchFamily="34" charset="0"/>
              </a:rPr>
              <a:t> – </a:t>
            </a:r>
            <a:r>
              <a:rPr lang="en-US" sz="2000" dirty="0" err="1">
                <a:solidFill>
                  <a:schemeClr val="accent2">
                    <a:lumMod val="75000"/>
                  </a:schemeClr>
                </a:solidFill>
                <a:latin typeface="Arial" panose="020B0604020202020204" pitchFamily="34" charset="0"/>
                <a:cs typeface="Arial" panose="020B0604020202020204" pitchFamily="34" charset="0"/>
              </a:rPr>
              <a:t>amennyiben</a:t>
            </a:r>
            <a:r>
              <a:rPr lang="en-US" sz="2000" dirty="0">
                <a:solidFill>
                  <a:schemeClr val="accent2">
                    <a:lumMod val="75000"/>
                  </a:schemeClr>
                </a:solidFill>
                <a:latin typeface="Arial" panose="020B0604020202020204" pitchFamily="34" charset="0"/>
                <a:cs typeface="Arial" panose="020B0604020202020204" pitchFamily="34" charset="0"/>
              </a:rPr>
              <a:t> </a:t>
            </a:r>
            <a:r>
              <a:rPr lang="en-US" sz="2000" dirty="0" err="1" smtClean="0">
                <a:solidFill>
                  <a:schemeClr val="accent2">
                    <a:lumMod val="75000"/>
                  </a:schemeClr>
                </a:solidFill>
                <a:latin typeface="Arial" panose="020B0604020202020204" pitchFamily="34" charset="0"/>
                <a:cs typeface="Arial" panose="020B0604020202020204" pitchFamily="34" charset="0"/>
              </a:rPr>
              <a:t>releváns</a:t>
            </a:r>
            <a:endParaRPr lang="hu-HU" sz="2000" dirty="0" smtClean="0">
              <a:solidFill>
                <a:schemeClr val="accent2">
                  <a:lumMod val="75000"/>
                </a:schemeClr>
              </a:solidFill>
              <a:latin typeface="Arial" panose="020B0604020202020204" pitchFamily="34" charset="0"/>
              <a:cs typeface="Arial" panose="020B0604020202020204" pitchFamily="34" charset="0"/>
            </a:endParaRPr>
          </a:p>
          <a:p>
            <a:pPr marL="0" lvl="0" indent="0">
              <a:buNone/>
            </a:pPr>
            <a:endParaRPr lang="hu-HU" sz="2000" dirty="0" smtClean="0">
              <a:solidFill>
                <a:schemeClr val="accent2">
                  <a:lumMod val="75000"/>
                </a:schemeClr>
              </a:solidFill>
              <a:latin typeface="Arial" panose="020B0604020202020204" pitchFamily="34" charset="0"/>
              <a:cs typeface="Arial" panose="020B0604020202020204" pitchFamily="34" charset="0"/>
            </a:endParaRPr>
          </a:p>
          <a:p>
            <a:pPr lvl="0"/>
            <a:r>
              <a:rPr lang="hu-HU" sz="2000" dirty="0" smtClean="0">
                <a:solidFill>
                  <a:schemeClr val="accent2">
                    <a:lumMod val="75000"/>
                  </a:schemeClr>
                </a:solidFill>
                <a:latin typeface="Arial" panose="020B0604020202020204" pitchFamily="34" charset="0"/>
                <a:cs typeface="Arial" panose="020B0604020202020204" pitchFamily="34" charset="0"/>
              </a:rPr>
              <a:t> </a:t>
            </a:r>
            <a:r>
              <a:rPr lang="en-US" sz="2000" dirty="0" err="1" smtClean="0">
                <a:solidFill>
                  <a:schemeClr val="accent2">
                    <a:lumMod val="75000"/>
                  </a:schemeClr>
                </a:solidFill>
                <a:latin typeface="Arial" panose="020B0604020202020204" pitchFamily="34" charset="0"/>
                <a:cs typeface="Arial" panose="020B0604020202020204" pitchFamily="34" charset="0"/>
              </a:rPr>
              <a:t>Energiahatékonysági</a:t>
            </a:r>
            <a:r>
              <a:rPr lang="en-US" sz="2000" dirty="0" smtClean="0">
                <a:solidFill>
                  <a:schemeClr val="accent2">
                    <a:lumMod val="75000"/>
                  </a:schemeClr>
                </a:solidFill>
                <a:latin typeface="Arial" panose="020B0604020202020204" pitchFamily="34" charset="0"/>
                <a:cs typeface="Arial" panose="020B0604020202020204" pitchFamily="34" charset="0"/>
              </a:rPr>
              <a:t> </a:t>
            </a:r>
            <a:r>
              <a:rPr lang="en-US" sz="2000" dirty="0" err="1">
                <a:solidFill>
                  <a:schemeClr val="accent2">
                    <a:lumMod val="75000"/>
                  </a:schemeClr>
                </a:solidFill>
                <a:latin typeface="Arial" panose="020B0604020202020204" pitchFamily="34" charset="0"/>
                <a:cs typeface="Arial" panose="020B0604020202020204" pitchFamily="34" charset="0"/>
              </a:rPr>
              <a:t>intézkedések</a:t>
            </a:r>
            <a:r>
              <a:rPr lang="en-US" sz="2000" dirty="0">
                <a:solidFill>
                  <a:schemeClr val="accent2">
                    <a:lumMod val="75000"/>
                  </a:schemeClr>
                </a:solidFill>
                <a:latin typeface="Arial" panose="020B0604020202020204" pitchFamily="34" charset="0"/>
                <a:cs typeface="Arial" panose="020B0604020202020204" pitchFamily="34" charset="0"/>
              </a:rPr>
              <a:t> – </a:t>
            </a:r>
            <a:r>
              <a:rPr lang="en-US" sz="2000" dirty="0" err="1">
                <a:solidFill>
                  <a:schemeClr val="accent2">
                    <a:lumMod val="75000"/>
                  </a:schemeClr>
                </a:solidFill>
                <a:latin typeface="Arial" panose="020B0604020202020204" pitchFamily="34" charset="0"/>
                <a:cs typeface="Arial" panose="020B0604020202020204" pitchFamily="34" charset="0"/>
              </a:rPr>
              <a:t>amennyiben</a:t>
            </a:r>
            <a:r>
              <a:rPr lang="en-US" sz="2000" dirty="0">
                <a:solidFill>
                  <a:schemeClr val="accent2">
                    <a:lumMod val="75000"/>
                  </a:schemeClr>
                </a:solidFill>
                <a:latin typeface="Arial" panose="020B0604020202020204" pitchFamily="34" charset="0"/>
                <a:cs typeface="Arial" panose="020B0604020202020204" pitchFamily="34" charset="0"/>
              </a:rPr>
              <a:t> </a:t>
            </a:r>
            <a:r>
              <a:rPr lang="en-US" sz="2000" dirty="0" err="1" smtClean="0">
                <a:solidFill>
                  <a:schemeClr val="accent2">
                    <a:lumMod val="75000"/>
                  </a:schemeClr>
                </a:solidFill>
                <a:latin typeface="Arial" panose="020B0604020202020204" pitchFamily="34" charset="0"/>
                <a:cs typeface="Arial" panose="020B0604020202020204" pitchFamily="34" charset="0"/>
              </a:rPr>
              <a:t>releváns</a:t>
            </a:r>
            <a:endParaRPr lang="hu-HU" sz="2000" dirty="0" smtClean="0">
              <a:solidFill>
                <a:schemeClr val="accent2">
                  <a:lumMod val="75000"/>
                </a:schemeClr>
              </a:solidFill>
              <a:latin typeface="Arial" panose="020B0604020202020204" pitchFamily="34" charset="0"/>
              <a:cs typeface="Arial" panose="020B0604020202020204" pitchFamily="34" charset="0"/>
            </a:endParaRPr>
          </a:p>
          <a:p>
            <a:pPr marL="0" lvl="0" indent="0">
              <a:buNone/>
            </a:pPr>
            <a:endParaRPr lang="hu-HU" sz="2000" dirty="0">
              <a:solidFill>
                <a:schemeClr val="accent2">
                  <a:lumMod val="75000"/>
                </a:schemeClr>
              </a:solidFill>
              <a:latin typeface="Arial" panose="020B0604020202020204" pitchFamily="34" charset="0"/>
              <a:cs typeface="Arial" panose="020B0604020202020204" pitchFamily="34" charset="0"/>
            </a:endParaRPr>
          </a:p>
          <a:p>
            <a:pPr lvl="0"/>
            <a:r>
              <a:rPr lang="en-US" sz="2000" dirty="0" err="1" smtClean="0">
                <a:solidFill>
                  <a:schemeClr val="accent2">
                    <a:lumMod val="75000"/>
                  </a:schemeClr>
                </a:solidFill>
                <a:latin typeface="Arial" panose="020B0604020202020204" pitchFamily="34" charset="0"/>
                <a:cs typeface="Arial" panose="020B0604020202020204" pitchFamily="34" charset="0"/>
              </a:rPr>
              <a:t>Nyilvánosság</a:t>
            </a:r>
            <a:r>
              <a:rPr lang="en-US" sz="2000" dirty="0" smtClean="0">
                <a:solidFill>
                  <a:schemeClr val="accent2">
                    <a:lumMod val="75000"/>
                  </a:schemeClr>
                </a:solidFill>
                <a:latin typeface="Arial" panose="020B0604020202020204" pitchFamily="34" charset="0"/>
                <a:cs typeface="Arial" panose="020B0604020202020204" pitchFamily="34" charset="0"/>
              </a:rPr>
              <a:t> </a:t>
            </a:r>
            <a:r>
              <a:rPr lang="en-US" sz="2000" dirty="0" err="1" smtClean="0">
                <a:solidFill>
                  <a:schemeClr val="accent2">
                    <a:lumMod val="75000"/>
                  </a:schemeClr>
                </a:solidFill>
                <a:latin typeface="Arial" panose="020B0604020202020204" pitchFamily="34" charset="0"/>
                <a:cs typeface="Arial" panose="020B0604020202020204" pitchFamily="34" charset="0"/>
              </a:rPr>
              <a:t>biztosítása</a:t>
            </a:r>
            <a:endParaRPr lang="hu-HU" sz="2000" dirty="0" smtClean="0">
              <a:solidFill>
                <a:schemeClr val="accent2">
                  <a:lumMod val="75000"/>
                </a:schemeClr>
              </a:solidFill>
              <a:latin typeface="Arial" panose="020B0604020202020204" pitchFamily="34" charset="0"/>
              <a:cs typeface="Arial" panose="020B0604020202020204" pitchFamily="34" charset="0"/>
            </a:endParaRPr>
          </a:p>
          <a:p>
            <a:pPr lvl="0"/>
            <a:endParaRPr lang="hu-HU" sz="2000" dirty="0" smtClean="0">
              <a:solidFill>
                <a:schemeClr val="accent2">
                  <a:lumMod val="75000"/>
                </a:schemeClr>
              </a:solidFill>
              <a:latin typeface="Arial" panose="020B0604020202020204" pitchFamily="34" charset="0"/>
              <a:cs typeface="Arial" panose="020B0604020202020204" pitchFamily="34" charset="0"/>
            </a:endParaRPr>
          </a:p>
          <a:p>
            <a:pPr lvl="0"/>
            <a:r>
              <a:rPr lang="hu-HU" sz="2000" dirty="0">
                <a:solidFill>
                  <a:schemeClr val="accent2">
                    <a:lumMod val="75000"/>
                  </a:schemeClr>
                </a:solidFill>
                <a:latin typeface="Arial" panose="020B0604020202020204" pitchFamily="34" charset="0"/>
                <a:cs typeface="Arial" panose="020B0604020202020204" pitchFamily="34" charset="0"/>
              </a:rPr>
              <a:t>Szórt azbeszt mentesítése – amennyiben releváns, </a:t>
            </a:r>
            <a:endParaRPr lang="hu-HU" sz="2000" dirty="0" smtClean="0">
              <a:solidFill>
                <a:schemeClr val="accent2">
                  <a:lumMod val="75000"/>
                </a:schemeClr>
              </a:solidFill>
              <a:latin typeface="Arial" panose="020B0604020202020204" pitchFamily="34" charset="0"/>
              <a:cs typeface="Arial" panose="020B0604020202020204" pitchFamily="34" charset="0"/>
            </a:endParaRPr>
          </a:p>
          <a:p>
            <a:pPr marL="0" lvl="0" indent="0">
              <a:buNone/>
            </a:pPr>
            <a:endParaRPr lang="hu-HU" sz="2000" dirty="0">
              <a:solidFill>
                <a:schemeClr val="accent2">
                  <a:lumMod val="75000"/>
                </a:schemeClr>
              </a:solidFill>
              <a:latin typeface="Arial" panose="020B0604020202020204" pitchFamily="34" charset="0"/>
              <a:cs typeface="Arial" panose="020B0604020202020204" pitchFamily="34" charset="0"/>
            </a:endParaRPr>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733256"/>
            <a:ext cx="1080120" cy="879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992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44624"/>
            <a:ext cx="6957312" cy="1080120"/>
          </a:xfrm>
        </p:spPr>
        <p:txBody>
          <a:bodyPr>
            <a:normAutofit fontScale="90000"/>
          </a:bodyPr>
          <a:lstStyle/>
          <a:p>
            <a:pPr algn="ctr"/>
            <a:r>
              <a:rPr lang="hu-HU" sz="2400" b="1" dirty="0" smtClean="0">
                <a:solidFill>
                  <a:srgbClr val="0070C0"/>
                </a:solidFill>
                <a:latin typeface="Arial" panose="020B0604020202020204" pitchFamily="34" charset="0"/>
                <a:cs typeface="Arial" panose="020B0604020202020204" pitchFamily="34" charset="0"/>
              </a:rPr>
              <a:t/>
            </a:r>
            <a:br>
              <a:rPr lang="hu-HU" sz="2400" b="1" dirty="0" smtClean="0">
                <a:solidFill>
                  <a:srgbClr val="0070C0"/>
                </a:solidFill>
                <a:latin typeface="Arial" panose="020B0604020202020204" pitchFamily="34" charset="0"/>
                <a:cs typeface="Arial" panose="020B0604020202020204" pitchFamily="34" charset="0"/>
              </a:rPr>
            </a:br>
            <a:r>
              <a:rPr lang="hu-HU" sz="2400" b="1" dirty="0" smtClean="0">
                <a:solidFill>
                  <a:srgbClr val="0070C0"/>
                </a:solidFill>
                <a:latin typeface="Arial" panose="020B0604020202020204" pitchFamily="34" charset="0"/>
                <a:cs typeface="Arial" panose="020B0604020202020204" pitchFamily="34" charset="0"/>
              </a:rPr>
              <a:t>KIVÁLASZTÁSI ELJÁRÁS, TARTALMI ÉRTÉKELÉSI SZEMPONTOK</a:t>
            </a:r>
            <a:endParaRPr lang="hu-HU" sz="2400" dirty="0"/>
          </a:p>
        </p:txBody>
      </p:sp>
      <p:sp>
        <p:nvSpPr>
          <p:cNvPr id="3" name="Tartalom helye 2"/>
          <p:cNvSpPr>
            <a:spLocks noGrp="1"/>
          </p:cNvSpPr>
          <p:nvPr>
            <p:ph idx="1"/>
          </p:nvPr>
        </p:nvSpPr>
        <p:spPr>
          <a:xfrm>
            <a:off x="609599" y="1556792"/>
            <a:ext cx="6347714" cy="4484571"/>
          </a:xfrm>
        </p:spPr>
        <p:txBody>
          <a:bodyPr>
            <a:normAutofit lnSpcReduction="10000"/>
          </a:bodyPr>
          <a:lstStyle/>
          <a:p>
            <a:pPr marL="0" indent="0" algn="just">
              <a:buNone/>
            </a:pPr>
            <a:r>
              <a:rPr lang="hu-HU" sz="2400" b="1" dirty="0" smtClean="0">
                <a:solidFill>
                  <a:schemeClr val="accent2">
                    <a:lumMod val="75000"/>
                  </a:schemeClr>
                </a:solidFill>
                <a:latin typeface="Arial" panose="020B0604020202020204" pitchFamily="34" charset="0"/>
                <a:cs typeface="Arial" panose="020B0604020202020204" pitchFamily="34" charset="0"/>
              </a:rPr>
              <a:t>Az Irányító Hatóság a támogatási kérelmekről való döntés megalapozására </a:t>
            </a:r>
            <a:r>
              <a:rPr lang="hu-HU" sz="2400" b="1" i="1" dirty="0" smtClean="0">
                <a:solidFill>
                  <a:srgbClr val="FF0000"/>
                </a:solidFill>
                <a:latin typeface="Arial" panose="020B0604020202020204" pitchFamily="34" charset="0"/>
                <a:cs typeface="Arial" panose="020B0604020202020204" pitchFamily="34" charset="0"/>
              </a:rPr>
              <a:t>Döntés-előkészítő Bizottságot </a:t>
            </a:r>
            <a:r>
              <a:rPr lang="hu-HU" sz="2400" b="1" dirty="0" smtClean="0">
                <a:solidFill>
                  <a:schemeClr val="accent2">
                    <a:lumMod val="75000"/>
                  </a:schemeClr>
                </a:solidFill>
                <a:latin typeface="Arial" panose="020B0604020202020204" pitchFamily="34" charset="0"/>
                <a:cs typeface="Arial" panose="020B0604020202020204" pitchFamily="34" charset="0"/>
              </a:rPr>
              <a:t>hív össze. </a:t>
            </a:r>
          </a:p>
          <a:p>
            <a:pPr marL="0" indent="0" algn="just">
              <a:lnSpc>
                <a:spcPct val="120000"/>
              </a:lnSpc>
              <a:spcBef>
                <a:spcPts val="0"/>
              </a:spcBef>
              <a:buNone/>
            </a:pPr>
            <a:endParaRPr lang="hu-HU" sz="2500" b="1" i="1" dirty="0">
              <a:solidFill>
                <a:schemeClr val="accent2">
                  <a:lumMod val="75000"/>
                </a:schemeClr>
              </a:solidFill>
              <a:latin typeface="Arial" panose="020B0604020202020204" pitchFamily="34" charset="0"/>
              <a:cs typeface="Arial" panose="020B0604020202020204" pitchFamily="34" charset="0"/>
            </a:endParaRPr>
          </a:p>
          <a:p>
            <a:pPr marL="0" indent="0" algn="just">
              <a:lnSpc>
                <a:spcPct val="120000"/>
              </a:lnSpc>
              <a:spcBef>
                <a:spcPts val="0"/>
              </a:spcBef>
              <a:buNone/>
            </a:pPr>
            <a:r>
              <a:rPr lang="hu-HU" sz="2400" b="1" dirty="0" smtClean="0">
                <a:solidFill>
                  <a:schemeClr val="accent2">
                    <a:lumMod val="75000"/>
                  </a:schemeClr>
                </a:solidFill>
                <a:latin typeface="Arial" panose="020B0604020202020204" pitchFamily="34" charset="0"/>
                <a:cs typeface="Arial" panose="020B0604020202020204" pitchFamily="34" charset="0"/>
              </a:rPr>
              <a:t>Tartalmi értékelési szempontok</a:t>
            </a:r>
            <a:r>
              <a:rPr lang="hu-HU" sz="2800" b="1" dirty="0" smtClean="0">
                <a:solidFill>
                  <a:schemeClr val="accent2">
                    <a:lumMod val="75000"/>
                  </a:schemeClr>
                </a:solidFill>
                <a:latin typeface="Arial" panose="020B0604020202020204" pitchFamily="34" charset="0"/>
                <a:cs typeface="Arial" panose="020B0604020202020204" pitchFamily="34" charset="0"/>
              </a:rPr>
              <a:t>: </a:t>
            </a:r>
          </a:p>
          <a:p>
            <a:pPr marL="0" indent="0" algn="just">
              <a:lnSpc>
                <a:spcPct val="120000"/>
              </a:lnSpc>
              <a:spcBef>
                <a:spcPts val="0"/>
              </a:spcBef>
              <a:buNone/>
            </a:pPr>
            <a:r>
              <a:rPr lang="hu-HU" sz="2400" dirty="0" smtClean="0">
                <a:solidFill>
                  <a:schemeClr val="accent2">
                    <a:lumMod val="75000"/>
                  </a:schemeClr>
                </a:solidFill>
                <a:latin typeface="Arial" panose="020B0604020202020204" pitchFamily="34" charset="0"/>
                <a:cs typeface="Arial" panose="020B0604020202020204" pitchFamily="34" charset="0"/>
              </a:rPr>
              <a:t>Pályázati Felhívás: </a:t>
            </a:r>
            <a:r>
              <a:rPr lang="hu-HU" sz="2400" smtClean="0">
                <a:solidFill>
                  <a:schemeClr val="accent2">
                    <a:lumMod val="75000"/>
                  </a:schemeClr>
                </a:solidFill>
                <a:latin typeface="Arial" panose="020B0604020202020204" pitchFamily="34" charset="0"/>
                <a:cs typeface="Arial" panose="020B0604020202020204" pitchFamily="34" charset="0"/>
              </a:rPr>
              <a:t>23-25.o.</a:t>
            </a:r>
          </a:p>
          <a:p>
            <a:pPr marL="0" indent="0" algn="just">
              <a:lnSpc>
                <a:spcPct val="120000"/>
              </a:lnSpc>
              <a:spcBef>
                <a:spcPts val="0"/>
              </a:spcBef>
              <a:buNone/>
            </a:pPr>
            <a:endParaRPr lang="hu-HU" sz="2400" dirty="0" smtClean="0">
              <a:solidFill>
                <a:schemeClr val="accent2">
                  <a:lumMod val="75000"/>
                </a:schemeClr>
              </a:solidFill>
              <a:latin typeface="Arial" panose="020B0604020202020204" pitchFamily="34" charset="0"/>
              <a:cs typeface="Arial" panose="020B0604020202020204" pitchFamily="34" charset="0"/>
            </a:endParaRPr>
          </a:p>
          <a:p>
            <a:pPr marL="0" indent="0" algn="just">
              <a:lnSpc>
                <a:spcPct val="120000"/>
              </a:lnSpc>
              <a:spcBef>
                <a:spcPts val="0"/>
              </a:spcBef>
              <a:buNone/>
            </a:pPr>
            <a:r>
              <a:rPr lang="hu-HU" sz="2400" b="1" dirty="0">
                <a:solidFill>
                  <a:schemeClr val="accent2">
                    <a:lumMod val="75000"/>
                  </a:schemeClr>
                </a:solidFill>
                <a:latin typeface="Arial" panose="020B0604020202020204" pitchFamily="34" charset="0"/>
                <a:cs typeface="Arial" panose="020B0604020202020204" pitchFamily="34" charset="0"/>
              </a:rPr>
              <a:t>A terület specifikus melléklet tartalmazza </a:t>
            </a:r>
            <a:r>
              <a:rPr lang="hu-HU" sz="2400" dirty="0">
                <a:solidFill>
                  <a:schemeClr val="accent2">
                    <a:lumMod val="75000"/>
                  </a:schemeClr>
                </a:solidFill>
                <a:latin typeface="Arial" panose="020B0604020202020204" pitchFamily="34" charset="0"/>
                <a:cs typeface="Arial" panose="020B0604020202020204" pitchFamily="34" charset="0"/>
              </a:rPr>
              <a:t>a terület specifikus értékelési szempontokat. Pl. ügyeleti ellátás fejlesztése, praxis közösségfejlesztése stb.</a:t>
            </a:r>
          </a:p>
          <a:p>
            <a:pPr marL="0" indent="0" algn="just">
              <a:lnSpc>
                <a:spcPct val="120000"/>
              </a:lnSpc>
              <a:spcBef>
                <a:spcPts val="0"/>
              </a:spcBef>
              <a:buNone/>
            </a:pPr>
            <a:endParaRPr lang="hu-HU" sz="2400" dirty="0" smtClean="0">
              <a:solidFill>
                <a:schemeClr val="accent2">
                  <a:lumMod val="75000"/>
                </a:schemeClr>
              </a:solidFill>
              <a:latin typeface="Arial" panose="020B0604020202020204" pitchFamily="34" charset="0"/>
              <a:cs typeface="Arial" panose="020B0604020202020204" pitchFamily="34" charset="0"/>
            </a:endParaRPr>
          </a:p>
          <a:p>
            <a:pPr marL="817200" indent="-457200" algn="just">
              <a:lnSpc>
                <a:spcPct val="120000"/>
              </a:lnSpc>
              <a:spcBef>
                <a:spcPts val="0"/>
              </a:spcBef>
              <a:buAutoNum type="arabicPeriod" startAt="11"/>
            </a:pPr>
            <a:endParaRPr lang="hu-HU" sz="2500" b="1" dirty="0">
              <a:solidFill>
                <a:schemeClr val="accent2">
                  <a:lumMod val="75000"/>
                </a:schemeClr>
              </a:solidFill>
              <a:latin typeface="Arial" panose="020B0604020202020204" pitchFamily="34" charset="0"/>
              <a:cs typeface="Arial" panose="020B0604020202020204" pitchFamily="34" charset="0"/>
            </a:endParaRPr>
          </a:p>
          <a:p>
            <a:pPr marL="360000" indent="0" algn="just">
              <a:lnSpc>
                <a:spcPct val="120000"/>
              </a:lnSpc>
              <a:spcBef>
                <a:spcPts val="0"/>
              </a:spcBef>
              <a:buNone/>
            </a:pPr>
            <a:endParaRPr lang="hu-HU" sz="2000" b="1" dirty="0">
              <a:solidFill>
                <a:schemeClr val="accent2">
                  <a:lumMod val="75000"/>
                </a:schemeClr>
              </a:solidFill>
              <a:latin typeface="Arial" panose="020B0604020202020204" pitchFamily="34" charset="0"/>
              <a:cs typeface="Arial" panose="020B0604020202020204" pitchFamily="34" charset="0"/>
            </a:endParaRPr>
          </a:p>
          <a:p>
            <a:pPr marL="0" indent="0" algn="just">
              <a:buNone/>
            </a:pPr>
            <a:endParaRPr lang="hu-HU" sz="2000" b="1" dirty="0" smtClean="0">
              <a:solidFill>
                <a:schemeClr val="accent2">
                  <a:lumMod val="75000"/>
                </a:schemeClr>
              </a:solidFill>
              <a:latin typeface="Arial" panose="020B0604020202020204" pitchFamily="34" charset="0"/>
              <a:cs typeface="Arial" panose="020B0604020202020204" pitchFamily="34" charset="0"/>
            </a:endParaRPr>
          </a:p>
          <a:p>
            <a:pPr marL="0" indent="0" algn="just">
              <a:buNone/>
            </a:pPr>
            <a:endParaRPr lang="hu-HU" sz="2000" b="1" dirty="0" smtClean="0">
              <a:solidFill>
                <a:schemeClr val="accent2">
                  <a:lumMod val="75000"/>
                </a:schemeClr>
              </a:solidFill>
              <a:latin typeface="Arial" panose="020B0604020202020204" pitchFamily="34" charset="0"/>
              <a:cs typeface="Arial" panose="020B0604020202020204" pitchFamily="34" charset="0"/>
            </a:endParaRPr>
          </a:p>
        </p:txBody>
      </p:sp>
      <p:pic>
        <p:nvPicPr>
          <p:cNvPr id="4" name="Picture 2" descr="C:\Users\ASUS\Desktop\ENPI nyitókonferencia\cimerkicsi.png"/>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6041362"/>
            <a:ext cx="1080120" cy="571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595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zetta">
  <a:themeElements>
    <a:clrScheme name="Fazet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zet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873</TotalTime>
  <Words>796</Words>
  <Application>Microsoft Office PowerPoint</Application>
  <PresentationFormat>Diavetítés a képernyőre (4:3 oldalarány)</PresentationFormat>
  <Paragraphs>113</Paragraphs>
  <Slides>13</Slides>
  <Notes>0</Notes>
  <HiddenSlides>0</HiddenSlides>
  <MMClips>0</MMClips>
  <ScaleCrop>false</ScaleCrop>
  <HeadingPairs>
    <vt:vector size="4" baseType="variant">
      <vt:variant>
        <vt:lpstr>Téma</vt:lpstr>
      </vt:variant>
      <vt:variant>
        <vt:i4>1</vt:i4>
      </vt:variant>
      <vt:variant>
        <vt:lpstr>Diacímek</vt:lpstr>
      </vt:variant>
      <vt:variant>
        <vt:i4>13</vt:i4>
      </vt:variant>
    </vt:vector>
  </HeadingPairs>
  <TitlesOfParts>
    <vt:vector size="14" baseType="lpstr">
      <vt:lpstr>Fazetta</vt:lpstr>
      <vt:lpstr>Egészségügyi alapellátás infrastrukturális fejlesztése  TOP-4.1.1-15    Nyíregyháza, 2016. január 08.             Kissné Puskás Katalin</vt:lpstr>
      <vt:lpstr> A FELHÍVÁS CÉLJA, INDOKOLTSÁGA</vt:lpstr>
      <vt:lpstr> TÁMOGATÁSI KÉRELMEK, FINANSZÍROZÁS I.</vt:lpstr>
      <vt:lpstr> TÁMOGATÁSI KÉRELMEK, FINANSZÍROZÁS II.</vt:lpstr>
      <vt:lpstr> ÖNÁLLÓAN TÁMOGATHATÓ TEVÉKENYSÉGEK</vt:lpstr>
      <vt:lpstr> ÖNÁLLÓAN NEM TÁMOGATHATÓ, VÁLASZTHATÓ TEVÉKENYSÉGEK </vt:lpstr>
      <vt:lpstr>Műszaki elvárások,  Nem támogatható tevékenységek</vt:lpstr>
      <vt:lpstr> ÖNÁLLÓAN NEM TÁMOGATHATÓ, KÖTELEZŐEN MEGVALÓSÍTANDÓ TEVÉKENYSÉGEK </vt:lpstr>
      <vt:lpstr> KIVÁLASZTÁSI ELJÁRÁS, TARTALMI ÉRTÉKELÉSI SZEMPONTOK</vt:lpstr>
      <vt:lpstr>KÖTELEZŐEN CSATOLANDÓ DOKUMENTUMOK A TÁMOGATÁSI KÉRELEM BEADÁSAKOR I.</vt:lpstr>
      <vt:lpstr>KÖTELEZŐEN CSATOLANDÓ DOKUMENTUMOK A TÁMOGATÁSI KÉRELEM BEADÁSAKOR II.</vt:lpstr>
      <vt:lpstr> TOVÁBBI INFORMÁCIÓK </vt:lpstr>
      <vt:lpstr>PowerPoint bemutató</vt:lpstr>
    </vt:vector>
  </TitlesOfParts>
  <Company>novak.adam@gmail.com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Asdfsdafa dsfasd asdf</dc:title>
  <dc:creator>Ádám Novák</dc:creator>
  <cp:lastModifiedBy>Dr. Kondra Laura</cp:lastModifiedBy>
  <cp:revision>127</cp:revision>
  <cp:lastPrinted>2016-01-06T16:01:01Z</cp:lastPrinted>
  <dcterms:created xsi:type="dcterms:W3CDTF">2014-03-03T11:13:53Z</dcterms:created>
  <dcterms:modified xsi:type="dcterms:W3CDTF">2016-01-06T16:06:24Z</dcterms:modified>
</cp:coreProperties>
</file>