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3" r:id="rId1"/>
  </p:sldMasterIdLst>
  <p:notesMasterIdLst>
    <p:notesMasterId r:id="rId15"/>
  </p:notesMasterIdLst>
  <p:handoutMasterIdLst>
    <p:handoutMasterId r:id="rId16"/>
  </p:handoutMasterIdLst>
  <p:sldIdLst>
    <p:sldId id="262" r:id="rId2"/>
    <p:sldId id="263" r:id="rId3"/>
    <p:sldId id="274" r:id="rId4"/>
    <p:sldId id="277" r:id="rId5"/>
    <p:sldId id="278" r:id="rId6"/>
    <p:sldId id="264" r:id="rId7"/>
    <p:sldId id="272" r:id="rId8"/>
    <p:sldId id="261" r:id="rId9"/>
    <p:sldId id="276" r:id="rId10"/>
    <p:sldId id="279" r:id="rId11"/>
    <p:sldId id="281" r:id="rId12"/>
    <p:sldId id="280" r:id="rId13"/>
    <p:sldId id="271" r:id="rId14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14">
          <p15:clr>
            <a:srgbClr val="A4A3A4"/>
          </p15:clr>
        </p15:guide>
        <p15:guide id="4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0" autoAdjust="0"/>
    <p:restoredTop sz="94622" autoAdjust="0"/>
  </p:normalViewPr>
  <p:slideViewPr>
    <p:cSldViewPr snapToObjects="1">
      <p:cViewPr varScale="1">
        <p:scale>
          <a:sx n="103" d="100"/>
          <a:sy n="103" d="100"/>
        </p:scale>
        <p:origin x="-4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74"/>
        <p:guide orient="horz" pos="3108"/>
        <p:guide pos="2182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4AE08-E834-41F8-85DD-DEE5626A7194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15374" y="9371285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74C77-0016-4281-8695-36B682C06247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9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047326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711821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173059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1823335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0306762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830596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552744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4467677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0861757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42877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614562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030596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749060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468394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607822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613707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455479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87880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725497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  <p:sldLayoutId id="2147483768" r:id="rId15"/>
    <p:sldLayoutId id="2147483769" r:id="rId16"/>
    <p:sldLayoutId id="2147483664" r:id="rId17"/>
    <p:sldLayoutId id="2147483666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fejlesztes@szszbmo.hu" TargetMode="External"/><Relationship Id="rId2" Type="http://schemas.openxmlformats.org/officeDocument/2006/relationships/hyperlink" Target="http://www.szechenyi2020.h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1484784"/>
            <a:ext cx="7992888" cy="4536504"/>
          </a:xfrm>
        </p:spPr>
        <p:txBody>
          <a:bodyPr>
            <a:normAutofit/>
          </a:bodyPr>
          <a:lstStyle/>
          <a:p>
            <a:pPr algn="ctr"/>
            <a:r>
              <a:rPr lang="hu-H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FENNTARTHATÓ TELEPÜLÉSI KÖZLEKEDÉSFEJLESZTÉS</a:t>
            </a:r>
            <a:br>
              <a:rPr lang="hu-H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TOP-3.1.1-15</a:t>
            </a:r>
            <a:r>
              <a:rPr lang="hu-HU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Nyíregyháza, 2016. január 08.</a:t>
            </a:r>
            <a:br>
              <a:rPr lang="hu-H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			Dr. Frankó Melinda</a:t>
            </a:r>
            <a:endParaRPr lang="hu-HU" sz="1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Users\ASUS\Desktop\ENPI nyitókonferencia\cimerkicsi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98722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490793" cy="659160"/>
          </a:xfrm>
        </p:spPr>
        <p:txBody>
          <a:bodyPr>
            <a:normAutofit/>
          </a:bodyPr>
          <a:lstStyle/>
          <a:p>
            <a:pPr algn="ctr"/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KIVÁLASZTÁSI ELJÁRÁS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8" y="1268760"/>
            <a:ext cx="7634809" cy="4772603"/>
          </a:xfrm>
        </p:spPr>
        <p:txBody>
          <a:bodyPr/>
          <a:lstStyle/>
          <a:p>
            <a:pPr marL="0" indent="0" algn="just">
              <a:buNone/>
            </a:pPr>
            <a:endParaRPr lang="hu-HU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hu-HU" sz="1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Irányító Hatóság a támogatási kérelmekről való döntés megalapozására </a:t>
            </a:r>
            <a:r>
              <a:rPr lang="hu-HU" sz="16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Döntés-előkészítő Bizottságot </a:t>
            </a:r>
            <a:r>
              <a:rPr lang="hu-HU" sz="1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hív össze. </a:t>
            </a:r>
          </a:p>
          <a:p>
            <a:pPr marL="0" indent="0" algn="just">
              <a:buNone/>
            </a:pPr>
            <a:endParaRPr lang="hu-HU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Csatolandó dokumentumok:</a:t>
            </a:r>
          </a:p>
          <a:p>
            <a:pPr lvl="1" algn="just"/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Kerékpárosbarát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fejlesztés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esetén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csatolni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szükséges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beruházás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területét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szemléltető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vázlatos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térképi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átnézet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rajzot</a:t>
            </a:r>
            <a:r>
              <a:rPr lang="hu-HU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vagy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nyomvonaltervet</a:t>
            </a:r>
            <a:endParaRPr lang="hu-HU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None/>
            </a:pPr>
            <a:endParaRPr lang="hu-HU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spcBef>
                <a:spcPts val="0"/>
              </a:spcBef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Konzorciumi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együttműködési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megállapodás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támogatási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kérelem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benyújtásához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amennyiben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releváns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hu-HU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u-HU" dirty="0"/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5161623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562801" cy="875184"/>
          </a:xfrm>
        </p:spPr>
        <p:txBody>
          <a:bodyPr>
            <a:normAutofit/>
          </a:bodyPr>
          <a:lstStyle/>
          <a:p>
            <a:pPr algn="ctr"/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TARTALMI ÉRTÉKELÉSI SZEMPONTOK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8" y="1484784"/>
            <a:ext cx="7706817" cy="4556579"/>
          </a:xfrm>
        </p:spPr>
        <p:txBody>
          <a:bodyPr/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hu-HU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hu-HU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Tartalmi értékelési szempontok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Pályázati Felhívás: 36-39.o.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hu-HU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hu-HU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terület specifikus melléklet tartalmazza 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terület-specifikus értékelési szempontokat.</a:t>
            </a:r>
          </a:p>
          <a:p>
            <a:pPr>
              <a:buNone/>
            </a:pPr>
            <a:endParaRPr lang="hu-HU" dirty="0"/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5161623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490793" cy="731168"/>
          </a:xfrm>
        </p:spPr>
        <p:txBody>
          <a:bodyPr>
            <a:noAutofit/>
          </a:bodyPr>
          <a:lstStyle/>
          <a:p>
            <a:pPr algn="ctr"/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TOVÁBBI INFORMÁCIÓK</a:t>
            </a:r>
            <a:b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8" y="1484784"/>
            <a:ext cx="7778825" cy="4556579"/>
          </a:xfrm>
        </p:spPr>
        <p:txBody>
          <a:bodyPr/>
          <a:lstStyle/>
          <a:p>
            <a:pPr algn="just">
              <a:buNone/>
            </a:pPr>
            <a:endParaRPr lang="hu-HU" sz="20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Széchenyi 2020 ügyfélszolgálata</a:t>
            </a:r>
          </a:p>
          <a:p>
            <a:pPr lvl="2" algn="just">
              <a:buFontTx/>
              <a:buChar char="-"/>
            </a:pPr>
            <a:r>
              <a:rPr lang="hu-HU" sz="1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www.szechenyi2020.hu</a:t>
            </a:r>
            <a:endParaRPr lang="hu-HU" sz="18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hu-HU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Szabolcs-Szatmár-Bereg Megyei Önkormányzat</a:t>
            </a:r>
          </a:p>
          <a:p>
            <a:pPr marL="1085850" lvl="2" indent="-285750" algn="just">
              <a:buFontTx/>
              <a:buChar char="-"/>
            </a:pPr>
            <a:r>
              <a:rPr lang="hu-HU" sz="18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fejlesztes</a:t>
            </a:r>
            <a:r>
              <a:rPr lang="hu-HU" sz="1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@</a:t>
            </a:r>
            <a:r>
              <a:rPr lang="hu-HU" sz="18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szszbmo.hu</a:t>
            </a:r>
            <a:endParaRPr lang="hu-HU" sz="18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/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599" y="501317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44624"/>
            <a:ext cx="9144000" cy="936104"/>
          </a:xfrm>
        </p:spPr>
        <p:txBody>
          <a:bodyPr/>
          <a:lstStyle/>
          <a:p>
            <a:pPr algn="ctr"/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7584" y="1600200"/>
            <a:ext cx="7488832" cy="49971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u-HU" sz="28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hu-HU" sz="28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hu-HU" sz="2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Köszönöm a megtisztelő figyelmet!</a:t>
            </a:r>
            <a:endParaRPr lang="hu-HU" sz="28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81488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44624"/>
            <a:ext cx="7956376" cy="936104"/>
          </a:xfrm>
        </p:spPr>
        <p:txBody>
          <a:bodyPr>
            <a:normAutofit/>
          </a:bodyPr>
          <a:lstStyle/>
          <a:p>
            <a:pPr algn="ctr"/>
            <a:r>
              <a:rPr lang="hu-HU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FELHÍVÁS CÉLJA, INDOKOLTSÁGA</a:t>
            </a:r>
            <a:endParaRPr lang="hu-H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521317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►"/>
            </a:pPr>
            <a:endParaRPr lang="hu-HU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►"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beavatkozás célja: </a:t>
            </a:r>
          </a:p>
          <a:p>
            <a:pPr lvl="1" indent="-22225" algn="just">
              <a:lnSpc>
                <a:spcPct val="150000"/>
              </a:lnSpc>
              <a:buNone/>
            </a:pPr>
            <a:r>
              <a:rPr lang="hu-HU" sz="1800" dirty="0" smtClean="0">
                <a:solidFill>
                  <a:schemeClr val="accent2">
                    <a:lumMod val="50000"/>
                  </a:schemeClr>
                </a:solidFill>
              </a:rPr>
              <a:t>olyan, 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a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fenntartható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közlekedés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feltételeit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megteremtő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és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erősítő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közlekedésfejlesztési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intézkedések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hu-HU" sz="1800" dirty="0" smtClean="0">
                <a:solidFill>
                  <a:schemeClr val="accent2">
                    <a:lumMod val="50000"/>
                  </a:schemeClr>
                </a:solidFill>
              </a:rPr>
              <a:t>megvalósítása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településeken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és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települések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között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melyek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hozzájárulnak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az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éghajlatváltozás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mérsékléséhez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, a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szén-dioxid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kibocsátás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csökkentéséhez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az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élhető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városi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és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települési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környezet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kialakulásához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valamint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az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EU2020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és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a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Nemzeti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Közlekedési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Infrastruktúra-fejlesztési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Stratégia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fenntartható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fejlődésre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és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közlekedésre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vonatkozó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céljainak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a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teljesüléséhez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hu-HU" sz="180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2" indent="-285750">
              <a:buFontTx/>
              <a:buChar char="-"/>
            </a:pPr>
            <a:endParaRPr lang="hu-HU" sz="1800" dirty="0" smtClean="0">
              <a:solidFill>
                <a:srgbClr val="0070C0"/>
              </a:solidFill>
            </a:endParaRPr>
          </a:p>
          <a:p>
            <a:pPr marL="285750" lvl="2" indent="-285750">
              <a:buFontTx/>
              <a:buChar char="-"/>
            </a:pPr>
            <a:endParaRPr lang="hu-HU" sz="1800" i="1" dirty="0" smtClean="0">
              <a:solidFill>
                <a:srgbClr val="0070C0"/>
              </a:solidFill>
            </a:endParaRPr>
          </a:p>
          <a:p>
            <a:pPr marL="0" lvl="2" indent="0">
              <a:buNone/>
            </a:pPr>
            <a:endParaRPr lang="hu-HU" dirty="0" smtClean="0"/>
          </a:p>
          <a:p>
            <a:pPr marL="0" lvl="2" indent="0">
              <a:buNone/>
            </a:pPr>
            <a:endParaRPr lang="hu-HU" b="1" dirty="0" smtClean="0"/>
          </a:p>
          <a:p>
            <a:pPr marL="0" indent="0">
              <a:buNone/>
            </a:pPr>
            <a:endParaRPr lang="hu-HU" sz="2000" dirty="0"/>
          </a:p>
          <a:p>
            <a:pPr lvl="0">
              <a:buFontTx/>
              <a:buChar char="-"/>
            </a:pPr>
            <a:endParaRPr lang="hu-HU" sz="2000" dirty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5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92185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88640"/>
            <a:ext cx="8100391" cy="576064"/>
          </a:xfrm>
        </p:spPr>
        <p:txBody>
          <a:bodyPr>
            <a:normAutofit/>
          </a:bodyPr>
          <a:lstStyle/>
          <a:p>
            <a:pPr lvl="2" algn="ctr" defTabSz="457200" rtl="0">
              <a:spcBef>
                <a:spcPct val="0"/>
              </a:spcBef>
            </a:pPr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TÁMOGATÁSI KÉRELMEK, FINANSZÍROZÁS I.</a:t>
            </a:r>
            <a:endParaRPr lang="hu-H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8" y="1052736"/>
            <a:ext cx="7778825" cy="49886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Támogatást igénylők köre:</a:t>
            </a:r>
          </a:p>
          <a:p>
            <a:pPr lvl="0"/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helyi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önkormányzatok</a:t>
            </a:r>
            <a:endParaRPr lang="hu-HU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többségi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önkormányzati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tulajdonban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lévő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gazdasági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társaságok</a:t>
            </a:r>
            <a:endParaRPr lang="hu-HU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0"/>
              </a:spcBef>
              <a:buNone/>
            </a:pPr>
            <a:endParaRPr lang="hu-HU" sz="2000" dirty="0" smtClean="0"/>
          </a:p>
          <a:p>
            <a:pPr marL="0" lvl="0" indent="0">
              <a:buNone/>
            </a:pPr>
            <a:r>
              <a:rPr lang="hu-HU" sz="2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onzorciumi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partnerként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nyújthatnak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be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támogatási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kérelmet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az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alábbi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szervezetek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0" algn="just"/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közösségi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közlekedést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közszolgáltatási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szerződés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alapján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ellátó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gazdasági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társaságok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(pl.: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helyi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közlekedési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társaságok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helyközi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társaságok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MÁV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Zrt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.)</a:t>
            </a:r>
            <a:endParaRPr lang="hu-HU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jogszabály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alapján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meghatározott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kizárólagos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építtetők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(pl.: NIF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Zrt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MK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NZrt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hu-HU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központi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költségvetési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szervek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és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intézményeik</a:t>
            </a:r>
            <a:endParaRPr lang="hu-HU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Font typeface="Arial" pitchFamily="34" charset="0"/>
              <a:buChar char="►"/>
            </a:pPr>
            <a:endParaRPr lang="hu-HU" sz="20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55992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562801" cy="731168"/>
          </a:xfrm>
        </p:spPr>
        <p:txBody>
          <a:bodyPr>
            <a:noAutofit/>
          </a:bodyPr>
          <a:lstStyle/>
          <a:p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TÁMOGATÁSI KÉRELMEK, FINANSZÍROZÁS II.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9" y="1628800"/>
            <a:ext cx="6347714" cy="4412563"/>
          </a:xfrm>
        </p:spPr>
        <p:txBody>
          <a:bodyPr/>
          <a:lstStyle/>
          <a:p>
            <a:pPr marL="0" lvl="0" indent="0">
              <a:buNone/>
            </a:pPr>
            <a:endParaRPr lang="hu-HU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támogatási kérelem benyújtása: </a:t>
            </a:r>
          </a:p>
          <a:p>
            <a:pPr marL="0" lvl="0" indent="0">
              <a:buNone/>
            </a:pP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2016. január 29. - 2016. március 30.</a:t>
            </a:r>
          </a:p>
          <a:p>
            <a:pPr marL="0" lvl="0" indent="0">
              <a:buNone/>
            </a:pPr>
            <a:endParaRPr lang="hu-HU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projekt végrehajtására rendelkezésre álló időtartam:	</a:t>
            </a:r>
          </a:p>
          <a:p>
            <a:pPr marL="0" lvl="0" indent="0">
              <a:buNone/>
            </a:pP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 hónap</a:t>
            </a:r>
          </a:p>
          <a:p>
            <a:pPr marL="0" lvl="0" indent="0">
              <a:buNone/>
            </a:pPr>
            <a:endParaRPr lang="hu-HU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Fenntartási kötelezettség:</a:t>
            </a:r>
          </a:p>
          <a:p>
            <a:pPr marL="0" lvl="0" indent="0">
              <a:buNone/>
            </a:pP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év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5304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490793" cy="875184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TÁMOGATÁSI KÉRELMEK, FINANSZÍROZÁS III.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8" y="1340768"/>
            <a:ext cx="7634809" cy="470059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hu-HU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Teljes  megyei keretösszeg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5 530 millió Ft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Támogatott kérelmek várható száma: 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6 - 12 db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 összege: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min. 50 millió Ft, </a:t>
            </a:r>
            <a:r>
              <a:rPr lang="hu-HU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500 millió Ft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 maximális mértéke: 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összes elszámolható költség 100%-a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Előleg igénylés lehetősége: 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biztosított, maximális előleg mértéke a megítélt támogatás 25 %-a, de legfeljebb 300 millió Ft</a:t>
            </a:r>
          </a:p>
          <a:p>
            <a:pPr marL="0" indent="0">
              <a:lnSpc>
                <a:spcPct val="150000"/>
              </a:lnSpc>
              <a:buNone/>
            </a:pPr>
            <a:endParaRPr lang="hu-HU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hu-HU" dirty="0"/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5601493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6860315" cy="936104"/>
          </a:xfrm>
        </p:spPr>
        <p:txBody>
          <a:bodyPr>
            <a:normAutofit/>
          </a:bodyPr>
          <a:lstStyle/>
          <a:p>
            <a:pPr algn="ctr"/>
            <a:r>
              <a:rPr lang="hu-HU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TÁMOGATHATÓ TEVÉKENYSÉGEK</a:t>
            </a:r>
            <a:endParaRPr lang="hu-H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124744"/>
            <a:ext cx="8435280" cy="5472608"/>
          </a:xfrm>
        </p:spPr>
        <p:txBody>
          <a:bodyPr>
            <a:normAutofit/>
          </a:bodyPr>
          <a:lstStyle/>
          <a:p>
            <a:pPr marL="0" lvl="2" indent="0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en-US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ÖNÁLLÓAN TÁMOGATHATÓ TEVÉKENYSÉGEK</a:t>
            </a:r>
            <a:r>
              <a:rPr lang="hu-HU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I.</a:t>
            </a:r>
          </a:p>
          <a:p>
            <a:pPr marL="0" lvl="2" indent="0">
              <a:spcBef>
                <a:spcPts val="0"/>
              </a:spcBef>
              <a:buNone/>
            </a:pPr>
            <a:endParaRPr lang="hu-HU" sz="20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A.) </a:t>
            </a:r>
            <a:r>
              <a:rPr lang="hu-HU" b="1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Kerékpárosbarát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fejlesztés</a:t>
            </a:r>
            <a:endParaRPr lang="hu-HU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None/>
            </a:pPr>
            <a:r>
              <a:rPr lang="hu-HU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Pl.: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Települések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vagy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településközpont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és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lakott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területen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kívül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elérhető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lakott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településrész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közötti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kerékpárforgalmi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útvonal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kialakítása</a:t>
            </a:r>
            <a:endParaRPr lang="hu-HU" sz="18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Országos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közút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teljes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átkelési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szakasza</a:t>
            </a:r>
            <a:r>
              <a:rPr lang="hu-HU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vagy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annak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egy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funkcionális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egysége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mentén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létesül</a:t>
            </a:r>
            <a:r>
              <a:rPr lang="hu-HU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ő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kerékpáros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útvonal</a:t>
            </a:r>
            <a:r>
              <a:rPr lang="hu-HU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kialakítása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Lakott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területen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kívül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elhelyezkedő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munkahelyek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és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település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belterülete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közötti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kerékpárforgalmi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útvonal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kialakítása</a:t>
            </a:r>
            <a:endParaRPr lang="hu-HU" sz="18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None/>
            </a:pPr>
            <a:endParaRPr lang="hu-HU" sz="18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endParaRPr lang="hu-HU" sz="18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hu-HU" sz="18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hu-HU" sz="20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42131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188640"/>
            <a:ext cx="9144000" cy="648072"/>
          </a:xfrm>
        </p:spPr>
        <p:txBody>
          <a:bodyPr>
            <a:noAutofit/>
          </a:bodyPr>
          <a:lstStyle/>
          <a:p>
            <a:pPr lvl="2" algn="ctr" defTabSz="457200" rtl="0">
              <a:spcBef>
                <a:spcPct val="0"/>
              </a:spcBef>
            </a:pPr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ÖNÁLLÓAN TÁMOGATHATÓ TEVÉKENYSÉGEK</a:t>
            </a:r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II.</a:t>
            </a:r>
            <a:b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u-HU" sz="2400" dirty="0">
              <a:solidFill>
                <a:srgbClr val="0070C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8" y="1124745"/>
            <a:ext cx="7634809" cy="460851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hu-HU" sz="17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B.) Forgalomcsillapítás, közlekedésbiztonság, akadálymentesítés</a:t>
            </a:r>
          </a:p>
          <a:p>
            <a:pPr marL="0" lvl="0" indent="0">
              <a:buNone/>
            </a:pPr>
            <a:endParaRPr lang="hu-HU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hu-HU" sz="18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Közlekedésbiztonsági beruházások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Forgalomcsillapítás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a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fenntartható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települési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közlekedés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valamint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az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élhetőbb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városi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települési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környezet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megteremtése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érdekében</a:t>
            </a:r>
            <a:endParaRPr lang="hu-HU" sz="180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Közterületi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közlekedési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felületek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akadálymentesítése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fogyatékossággal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élők</a:t>
            </a:r>
            <a:r>
              <a:rPr lang="hu-HU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vagy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bármilyen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probléma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miatt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nehezen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közlekedők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mobilitásának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foglalkoztatottságának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segítése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érdekében</a:t>
            </a:r>
            <a:endParaRPr lang="hu-HU" sz="18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hu-HU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Fenntartható közlekedési, vagy mobilitási terv elkészítése</a:t>
            </a:r>
          </a:p>
          <a:p>
            <a:pPr algn="just">
              <a:buNone/>
            </a:pPr>
            <a:endParaRPr lang="hu-HU" sz="2000" dirty="0"/>
          </a:p>
          <a:p>
            <a:pPr marL="0" indent="0">
              <a:buNone/>
            </a:pPr>
            <a:endParaRPr lang="hu-HU" sz="1400" dirty="0"/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79012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44624"/>
            <a:ext cx="8028383" cy="936104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ÖNÁLLÓAN NEM TÁMOGATHATÓ, VÁLASZTHATÓ TEVÉKENYSÉGEK</a:t>
            </a:r>
            <a:endParaRPr lang="hu-H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40335" y="1196752"/>
            <a:ext cx="6347714" cy="5320933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C.) Közúti közösségi közlekedés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hu-HU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Forgalmi épületek, forgalmi pálya fejlesztése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Forgalomirányítás, </a:t>
            </a:r>
            <a:r>
              <a:rPr lang="hu-HU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utastájékoztatás</a:t>
            </a:r>
            <a:r>
              <a:rPr lang="hu-HU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elektronikus jegyrendszer fejlesztése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Közösségi közlekedés szolgáltatási színvonalának erősítése</a:t>
            </a:r>
          </a:p>
          <a:p>
            <a:pPr marL="0" lvl="0" indent="0">
              <a:buNone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D.) Kapcsolódó tevékenységcsoport</a:t>
            </a:r>
          </a:p>
          <a:p>
            <a:pPr lvl="1">
              <a:buNone/>
            </a:pPr>
            <a:r>
              <a:rPr lang="hu-HU" sz="18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Pl.: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18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Önkormányzati és/vagy állami utak, hidak építése, felújítása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18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Meglévő kerékpárforgalmi létesítmény korszerűsítése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Kerékpárosbarát</a:t>
            </a:r>
            <a:r>
              <a:rPr lang="hu-HU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kiegészítő infrastrukturális elemek fejlesztése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Járda kiépítése lakott területen belül</a:t>
            </a:r>
            <a:endParaRPr lang="hu-HU" dirty="0"/>
          </a:p>
          <a:p>
            <a:pPr lvl="0">
              <a:buAutoNum type="arabicPeriod"/>
            </a:pPr>
            <a:endParaRPr lang="hu-HU" dirty="0"/>
          </a:p>
          <a:p>
            <a:r>
              <a:rPr lang="en-US" dirty="0"/>
              <a:t> </a:t>
            </a:r>
            <a:endParaRPr lang="hu-HU" dirty="0"/>
          </a:p>
          <a:p>
            <a:pPr marL="0" indent="0">
              <a:buNone/>
            </a:pPr>
            <a:endParaRPr lang="hu-HU" sz="1400" dirty="0"/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36833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599" y="332656"/>
            <a:ext cx="7634809" cy="792088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ÖNÁLLÓAN NEM TÁMOGATHATÓ, KÖTELEZŐEN MEGVALÓSÍTANDÓ TEVÉKENYSÉGEK</a:t>
            </a:r>
            <a:r>
              <a:rPr lang="hu-H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hu-HU" sz="2400" b="1" dirty="0" smtClean="0">
                <a:latin typeface="Arial" pitchFamily="34" charset="0"/>
                <a:cs typeface="Arial" pitchFamily="34" charset="0"/>
              </a:rPr>
            </a:br>
            <a:endParaRPr lang="hu-H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8" y="1628800"/>
            <a:ext cx="7634809" cy="4412563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Akadálymentesítés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amennyiben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releváns</a:t>
            </a:r>
            <a:endParaRPr lang="hu-HU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0"/>
              </a:spcBef>
              <a:buNone/>
            </a:pPr>
            <a:endParaRPr lang="hu-HU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0"/>
              </a:spcBef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Szórt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azbeszt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mentesítése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– 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amennyiben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releváns</a:t>
            </a:r>
            <a:endParaRPr lang="hu-HU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0"/>
              </a:spcBef>
              <a:buNone/>
            </a:pPr>
            <a:endParaRPr lang="hu-HU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0"/>
              </a:spcBef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Energiahatékonysági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intézkedések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amennyiben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releváns</a:t>
            </a:r>
            <a:endParaRPr lang="hu-HU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0"/>
              </a:spcBef>
              <a:buNone/>
            </a:pPr>
            <a:endParaRPr lang="hu-HU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0"/>
              </a:spcBef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Nyilvánosság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biztosítása</a:t>
            </a:r>
            <a:endParaRPr lang="hu-HU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0"/>
              </a:spcBef>
              <a:buNone/>
            </a:pPr>
            <a:endParaRPr lang="hu-HU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projekt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részeként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kötelező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kerékpáros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közlekedést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népszerűsítő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és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vagy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közlekedésbiztonsági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célú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szemléletformáló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kampány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megvalósítása</a:t>
            </a:r>
            <a:endParaRPr lang="hu-HU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endParaRPr lang="hu-HU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endParaRPr lang="hu-HU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hu-HU" dirty="0"/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5161623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zetta">
  <a:themeElements>
    <a:clrScheme name="Fazet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723</TotalTime>
  <Words>462</Words>
  <Application>Microsoft Office PowerPoint</Application>
  <PresentationFormat>Diavetítés a képernyőre (4:3 oldalarány)</PresentationFormat>
  <Paragraphs>104</Paragraphs>
  <Slides>13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Fazetta</vt:lpstr>
      <vt:lpstr>FENNTARTHATÓ TELEPÜLÉSI KÖZLEKEDÉSFEJLESZTÉS  TOP-3.1.1-15    Nyíregyháza, 2016. január 08.              Dr. Frankó Melinda</vt:lpstr>
      <vt:lpstr> A FELHÍVÁS CÉLJA, INDOKOLTSÁGA</vt:lpstr>
      <vt:lpstr>TÁMOGATÁSI KÉRELMEK, FINANSZÍROZÁS I.</vt:lpstr>
      <vt:lpstr>TÁMOGATÁSI KÉRELMEK, FINANSZÍROZÁS II.</vt:lpstr>
      <vt:lpstr>TÁMOGATÁSI KÉRELMEK, FINANSZÍROZÁS III.</vt:lpstr>
      <vt:lpstr>  TÁMOGATHATÓ TEVÉKENYSÉGEK</vt:lpstr>
      <vt:lpstr>ÖNÁLLÓAN TÁMOGATHATÓ TEVÉKENYSÉGEK II. </vt:lpstr>
      <vt:lpstr>ÖNÁLLÓAN NEM TÁMOGATHATÓ, VÁLASZTHATÓ TEVÉKENYSÉGEK</vt:lpstr>
      <vt:lpstr>ÖNÁLLÓAN NEM TÁMOGATHATÓ, KÖTELEZŐEN MEGVALÓSÍTANDÓ TEVÉKENYSÉGEK </vt:lpstr>
      <vt:lpstr>KIVÁLASZTÁSI ELJÁRÁS</vt:lpstr>
      <vt:lpstr>TARTALMI ÉRTÉKELÉSI SZEMPONTOK</vt:lpstr>
      <vt:lpstr>TOVÁBBI INFORMÁCIÓK </vt:lpstr>
      <vt:lpstr>13. dia</vt:lpstr>
    </vt:vector>
  </TitlesOfParts>
  <Company>novak.adam@gmail.com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user</cp:lastModifiedBy>
  <cp:revision>152</cp:revision>
  <dcterms:created xsi:type="dcterms:W3CDTF">2014-03-03T11:13:53Z</dcterms:created>
  <dcterms:modified xsi:type="dcterms:W3CDTF">2016-01-07T13:51:28Z</dcterms:modified>
</cp:coreProperties>
</file>