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26166-E72F-4087-84EC-854443CF2473}" type="datetimeFigureOut">
              <a:rPr lang="hu-HU" smtClean="0"/>
              <a:pPr/>
              <a:t>2016.09.13.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65D7C-7B25-434A-9A08-7AECB61AC85B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tankoczine@szszbmo.hu" TargetMode="External"/><Relationship Id="rId2" Type="http://schemas.openxmlformats.org/officeDocument/2006/relationships/hyperlink" Target="mailto:monostori.ibolya@szszbm.h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medve@szszbmo.h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TVI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Az országos népszavazás </a:t>
            </a:r>
          </a:p>
          <a:p>
            <a:pPr algn="ctr">
              <a:buNone/>
            </a:pPr>
            <a:r>
              <a:rPr lang="hu-HU" dirty="0" smtClean="0"/>
              <a:t>pénzügyi előkészítése, a pénzügyi elszámolásokkal </a:t>
            </a:r>
          </a:p>
          <a:p>
            <a:pPr algn="ctr">
              <a:buNone/>
            </a:pPr>
            <a:r>
              <a:rPr lang="hu-HU" dirty="0" smtClean="0"/>
              <a:t>kapcsolatos feladatok</a:t>
            </a:r>
            <a:endParaRPr lang="hu-HU" dirty="0"/>
          </a:p>
        </p:txBody>
      </p:sp>
      <p:pic>
        <p:nvPicPr>
          <p:cNvPr id="1028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5001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Elszámolások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5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 smtClean="0"/>
              <a:t>HVI és OEVI elszámolások         	TVI ellenőrzi       		 Szavazást 	25 napon belül					    követő 								   </a:t>
            </a:r>
            <a:r>
              <a:rPr lang="hu-HU" sz="1600" dirty="0" smtClean="0"/>
              <a:t>45. </a:t>
            </a:r>
            <a:r>
              <a:rPr lang="hu-HU" sz="1600" dirty="0" smtClean="0"/>
              <a:t>napig </a:t>
            </a:r>
          </a:p>
          <a:p>
            <a:endParaRPr lang="hu-HU" sz="1600" dirty="0"/>
          </a:p>
          <a:p>
            <a:r>
              <a:rPr lang="hu-HU" sz="1600" dirty="0" smtClean="0"/>
              <a:t>TVI elszámolás 		         	NVI ellenőrzi        		Szavazást (melynek része a TVI által ellenőrzött				    követő</a:t>
            </a:r>
          </a:p>
          <a:p>
            <a:pPr>
              <a:buNone/>
            </a:pPr>
            <a:r>
              <a:rPr lang="hu-HU" sz="1600" dirty="0" smtClean="0"/>
              <a:t>	HVI és OEVI elszámolás)					 120. napig</a:t>
            </a:r>
            <a:endParaRPr lang="hu-HU" sz="1600" dirty="0"/>
          </a:p>
        </p:txBody>
      </p:sp>
      <p:sp>
        <p:nvSpPr>
          <p:cNvPr id="5" name="Jobbra nyíl 4"/>
          <p:cNvSpPr/>
          <p:nvPr/>
        </p:nvSpPr>
        <p:spPr>
          <a:xfrm>
            <a:off x="3571868" y="3071810"/>
            <a:ext cx="357190" cy="21431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643578"/>
            <a:ext cx="1214446" cy="1000132"/>
          </a:xfrm>
          <a:prstGeom prst="rect">
            <a:avLst/>
          </a:prstGeom>
          <a:noFill/>
        </p:spPr>
      </p:pic>
      <p:sp>
        <p:nvSpPr>
          <p:cNvPr id="11" name="Jobbra nyíl 10"/>
          <p:cNvSpPr/>
          <p:nvPr/>
        </p:nvSpPr>
        <p:spPr>
          <a:xfrm>
            <a:off x="6000760" y="3071810"/>
            <a:ext cx="357190" cy="21431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00430" y="4071942"/>
            <a:ext cx="357190" cy="21431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6072198" y="4000504"/>
            <a:ext cx="357190" cy="21431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1294"/>
          </a:xfrm>
        </p:spPr>
        <p:txBody>
          <a:bodyPr/>
          <a:lstStyle/>
          <a:p>
            <a:pPr algn="ctr"/>
            <a:r>
              <a:rPr lang="hu-HU" dirty="0" smtClean="0"/>
              <a:t>Ellenőrzések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Bankszámlaszámok ellenőrzése </a:t>
            </a:r>
          </a:p>
          <a:p>
            <a:r>
              <a:rPr lang="hu-HU" dirty="0" smtClean="0"/>
              <a:t>Az NVI ellenőrzési listát fog küldeni a TVI pénzügyesei részére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- HVI elszámolások ellenőrzése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- Szabályozás, számlák, belső ellenőrzés…</a:t>
            </a:r>
          </a:p>
          <a:p>
            <a:r>
              <a:rPr lang="hu-HU" dirty="0" smtClean="0"/>
              <a:t>ÁSZ ellenőrzés</a:t>
            </a: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VPIR-ban</a:t>
            </a:r>
            <a:r>
              <a:rPr lang="hu-HU" dirty="0" smtClean="0"/>
              <a:t> rögzítés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VPIR-rendszer</a:t>
            </a:r>
            <a:endParaRPr lang="hu-HU" dirty="0" smtClean="0"/>
          </a:p>
          <a:p>
            <a:pPr lvl="1"/>
            <a:r>
              <a:rPr lang="hu-HU" dirty="0" smtClean="0"/>
              <a:t>HVI szintű rögzítés</a:t>
            </a:r>
          </a:p>
          <a:p>
            <a:pPr lvl="2"/>
            <a:r>
              <a:rPr lang="hu-HU" dirty="0" smtClean="0"/>
              <a:t>Webes, egyszerűsített felület</a:t>
            </a:r>
          </a:p>
          <a:p>
            <a:pPr lvl="2"/>
            <a:r>
              <a:rPr lang="hu-HU" dirty="0" smtClean="0"/>
              <a:t>Tételes, bizonylati szintű elszámolás</a:t>
            </a:r>
          </a:p>
          <a:p>
            <a:pPr lvl="2"/>
            <a:r>
              <a:rPr lang="hu-HU" dirty="0" err="1" smtClean="0"/>
              <a:t>Szkennelt</a:t>
            </a:r>
            <a:r>
              <a:rPr lang="hu-HU" dirty="0" smtClean="0"/>
              <a:t> bizonylatok</a:t>
            </a:r>
          </a:p>
          <a:p>
            <a:pPr lvl="2">
              <a:buNone/>
            </a:pPr>
            <a:r>
              <a:rPr lang="hu-HU" dirty="0" smtClean="0"/>
              <a:t>- TVI ellenőrzés</a:t>
            </a:r>
          </a:p>
          <a:p>
            <a:pPr lvl="2">
              <a:buFontTx/>
              <a:buChar char="-"/>
            </a:pPr>
            <a:r>
              <a:rPr lang="hu-HU" dirty="0" smtClean="0"/>
              <a:t>Tételesen</a:t>
            </a:r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HVI pénzügyeseinek elérhetősége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HVI pénzügyeseinek elérhetőségének megadása a határidők szoros betartása érdekében (közvetlen elérhetőség)</a:t>
            </a:r>
          </a:p>
          <a:p>
            <a:r>
              <a:rPr lang="hu-HU" dirty="0" smtClean="0"/>
              <a:t>Helyettes személy elérhetőségének megadása</a:t>
            </a:r>
            <a:endParaRPr lang="hu-HU" dirty="0"/>
          </a:p>
        </p:txBody>
      </p:sp>
      <p:pic>
        <p:nvPicPr>
          <p:cNvPr id="5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Elérhetőségek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		</a:t>
            </a:r>
          </a:p>
          <a:p>
            <a:pPr algn="ctr">
              <a:buNone/>
            </a:pPr>
            <a:r>
              <a:rPr lang="hu-HU" dirty="0" smtClean="0"/>
              <a:t>TVI – Költségvetési Osztály	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sz="2000" dirty="0" smtClean="0"/>
              <a:t>Monostori Ibolya 	</a:t>
            </a:r>
            <a:r>
              <a:rPr lang="hu-HU" sz="2000" dirty="0" err="1" smtClean="0">
                <a:solidFill>
                  <a:srgbClr val="FF0000"/>
                </a:solidFill>
                <a:hlinkClick r:id="rId2"/>
              </a:rPr>
              <a:t>monostori.ibolya</a:t>
            </a:r>
            <a:r>
              <a:rPr lang="hu-HU" sz="20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hu-HU" sz="2000" dirty="0" err="1" smtClean="0">
                <a:solidFill>
                  <a:srgbClr val="FF0000"/>
                </a:solidFill>
                <a:hlinkClick r:id="rId2"/>
              </a:rPr>
              <a:t>szszbm.hu</a:t>
            </a:r>
            <a:r>
              <a:rPr lang="hu-HU" sz="2000" dirty="0" smtClean="0"/>
              <a:t>   </a:t>
            </a:r>
            <a:r>
              <a:rPr lang="hu-HU" sz="2000" dirty="0" smtClean="0"/>
              <a:t>+36/20-380-0460</a:t>
            </a:r>
            <a:endParaRPr lang="hu-HU" sz="2000" dirty="0" smtClean="0"/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 err="1" smtClean="0"/>
              <a:t>Stankóczi</a:t>
            </a:r>
            <a:r>
              <a:rPr lang="hu-HU" sz="2000" dirty="0" smtClean="0"/>
              <a:t> Miklósné	</a:t>
            </a:r>
            <a:r>
              <a:rPr lang="hu-HU" sz="2000" dirty="0" err="1" smtClean="0">
                <a:hlinkClick r:id="rId3"/>
              </a:rPr>
              <a:t>stankoczine</a:t>
            </a:r>
            <a:r>
              <a:rPr lang="hu-HU" sz="2000" dirty="0" smtClean="0">
                <a:hlinkClick r:id="rId3"/>
              </a:rPr>
              <a:t>@</a:t>
            </a:r>
            <a:r>
              <a:rPr lang="hu-HU" sz="2000" dirty="0" err="1" smtClean="0">
                <a:hlinkClick r:id="rId3"/>
              </a:rPr>
              <a:t>szszbmo.hu</a:t>
            </a:r>
            <a:endParaRPr lang="hu-HU" sz="2000" dirty="0" smtClean="0"/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 smtClean="0"/>
              <a:t>Medve </a:t>
            </a:r>
            <a:r>
              <a:rPr lang="hu-HU" sz="2000" dirty="0" smtClean="0"/>
              <a:t>Miklós                    </a:t>
            </a:r>
            <a:r>
              <a:rPr lang="hu-HU" sz="2000" dirty="0" smtClean="0">
                <a:hlinkClick r:id="rId4"/>
              </a:rPr>
              <a:t>medve@</a:t>
            </a:r>
            <a:r>
              <a:rPr lang="hu-HU" sz="2000" dirty="0" err="1" smtClean="0">
                <a:hlinkClick r:id="rId4"/>
              </a:rPr>
              <a:t>szszbmo.hu</a:t>
            </a:r>
            <a:r>
              <a:rPr lang="hu-HU" sz="2000" dirty="0" smtClean="0"/>
              <a:t>   </a:t>
            </a:r>
            <a:r>
              <a:rPr lang="hu-HU" sz="2000" smtClean="0"/>
              <a:t>+36/20-330-6515</a:t>
            </a:r>
            <a:endParaRPr lang="hu-HU" sz="2000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endParaRPr lang="hu-HU" sz="4000" dirty="0"/>
          </a:p>
          <a:p>
            <a:pPr algn="ctr">
              <a:buNone/>
            </a:pPr>
            <a:r>
              <a:rPr lang="hu-HU" sz="5000" dirty="0" smtClean="0"/>
              <a:t>Köszönöm a figyelmet!</a:t>
            </a:r>
            <a:endParaRPr lang="hu-H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Ve</a:t>
            </a:r>
            <a:r>
              <a:rPr lang="hu-HU" dirty="0" smtClean="0"/>
              <a:t>.</a:t>
            </a:r>
          </a:p>
          <a:p>
            <a:r>
              <a:rPr lang="hu-HU" dirty="0" smtClean="0"/>
              <a:t>Népszavazás pénzügyi rendelet  (11/2016. IM rend.)</a:t>
            </a:r>
          </a:p>
          <a:p>
            <a:r>
              <a:rPr lang="hu-HU" dirty="0" smtClean="0"/>
              <a:t>Elnöki utasítások (1/2016. Elnöki utasítás)</a:t>
            </a:r>
          </a:p>
          <a:p>
            <a:r>
              <a:rPr lang="hu-HU" dirty="0" smtClean="0"/>
              <a:t>Helyi szabályzatok </a:t>
            </a: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Helyi szabályzatok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500" dirty="0" smtClean="0"/>
              <a:t>Aktualizált gazdálkodási szabályzatok (külön a választásra vonatkozóan )</a:t>
            </a:r>
          </a:p>
          <a:p>
            <a:r>
              <a:rPr lang="hu-HU" sz="2500" dirty="0" smtClean="0"/>
              <a:t>Kötelezettségvállalás szabályozása </a:t>
            </a:r>
            <a:r>
              <a:rPr lang="hu-HU" sz="1500" dirty="0" smtClean="0"/>
              <a:t>(rendelkezés a belső ellenőrzésre is)</a:t>
            </a:r>
          </a:p>
          <a:p>
            <a:r>
              <a:rPr lang="hu-HU" sz="2500" dirty="0" smtClean="0"/>
              <a:t>Jogkörök, </a:t>
            </a:r>
            <a:r>
              <a:rPr lang="hu-HU" sz="2500" dirty="0" smtClean="0"/>
              <a:t>aláírás minták </a:t>
            </a:r>
            <a:endParaRPr lang="hu-HU" sz="2500" dirty="0" smtClean="0"/>
          </a:p>
          <a:p>
            <a:pPr>
              <a:buNone/>
            </a:pPr>
            <a:r>
              <a:rPr lang="hu-HU" sz="2500" dirty="0"/>
              <a:t>	</a:t>
            </a:r>
            <a:r>
              <a:rPr lang="hu-HU" sz="2500" dirty="0" smtClean="0"/>
              <a:t>	- kötelezettségvállaló,</a:t>
            </a:r>
          </a:p>
          <a:p>
            <a:pPr>
              <a:buNone/>
            </a:pPr>
            <a:r>
              <a:rPr lang="hu-HU" sz="2500" dirty="0"/>
              <a:t>	</a:t>
            </a:r>
            <a:r>
              <a:rPr lang="hu-HU" sz="2500" dirty="0" smtClean="0"/>
              <a:t>	- utalványozó,</a:t>
            </a:r>
          </a:p>
          <a:p>
            <a:pPr>
              <a:buNone/>
            </a:pPr>
            <a:r>
              <a:rPr lang="hu-HU" sz="2500" dirty="0"/>
              <a:t>	</a:t>
            </a:r>
            <a:r>
              <a:rPr lang="hu-HU" sz="2500" dirty="0" smtClean="0"/>
              <a:t>	- ellenjegyző, </a:t>
            </a:r>
          </a:p>
          <a:p>
            <a:pPr>
              <a:buNone/>
            </a:pPr>
            <a:r>
              <a:rPr lang="hu-HU" sz="2500" dirty="0"/>
              <a:t>	</a:t>
            </a:r>
            <a:r>
              <a:rPr lang="hu-HU" sz="2500" dirty="0" smtClean="0"/>
              <a:t>	- érvényesítő,</a:t>
            </a:r>
          </a:p>
          <a:p>
            <a:pPr>
              <a:buNone/>
            </a:pPr>
            <a:r>
              <a:rPr lang="hu-HU" sz="2500" dirty="0"/>
              <a:t>	</a:t>
            </a:r>
            <a:r>
              <a:rPr lang="hu-HU" sz="2500" dirty="0" smtClean="0"/>
              <a:t>	- teljesítésigazolás</a:t>
            </a:r>
          </a:p>
          <a:p>
            <a:pPr>
              <a:buNone/>
            </a:pPr>
            <a:endParaRPr lang="hu-HU" sz="2500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Választási szervek pénzügyi 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OEVI, HVI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Tervezés, elszámolás – </a:t>
            </a:r>
            <a:r>
              <a:rPr lang="hu-HU" sz="2400" dirty="0" smtClean="0"/>
              <a:t>helyben szokásos módon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Pénzügyi lebonyolítás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Célhoz kötött felhasználás, ellenőrzés - ÁSZ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Kötelezettségvállalás, utalványozás – </a:t>
            </a:r>
            <a:r>
              <a:rPr lang="hu-HU" sz="2300" dirty="0" err="1" smtClean="0">
                <a:solidFill>
                  <a:srgbClr val="FF0000"/>
                </a:solidFill>
              </a:rPr>
              <a:t>aláírásminta</a:t>
            </a:r>
            <a:endParaRPr lang="hu-HU" sz="23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Elkülönített számviteli nyilvántartás</a:t>
            </a: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Választás finanszírozása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Szavazás napját megelőzően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Dologi kiadási előleg: -30 napig </a:t>
            </a:r>
            <a:r>
              <a:rPr lang="hu-HU" sz="2400" dirty="0" smtClean="0"/>
              <a:t>(megérkezett az OEVI/HVI fizetési számlájára)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Személyi + járulék előleg: -9 napig</a:t>
            </a:r>
          </a:p>
          <a:p>
            <a:pPr marL="514350" indent="-514350">
              <a:buNone/>
            </a:pPr>
            <a:r>
              <a:rPr lang="hu-HU" dirty="0" smtClean="0"/>
              <a:t>Elszámolás elfogadását követően</a:t>
            </a:r>
          </a:p>
          <a:p>
            <a:pPr marL="514350" indent="-514350">
              <a:buAutoNum type="arabicPeriod"/>
            </a:pPr>
            <a:r>
              <a:rPr lang="hu-HU" sz="2800" dirty="0" smtClean="0"/>
              <a:t>Többlettámogatás utalása +8. munkanapig</a:t>
            </a:r>
          </a:p>
          <a:p>
            <a:pPr marL="514350" indent="-514350">
              <a:buAutoNum type="arabicPeriod"/>
            </a:pPr>
            <a:r>
              <a:rPr lang="hu-HU" sz="2800" dirty="0" smtClean="0"/>
              <a:t>Visszafizetési kötelezettség +8. munkanapig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429264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Támogatói okirat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Elektronikus úton </a:t>
            </a:r>
            <a:r>
              <a:rPr lang="hu-HU" dirty="0" err="1" smtClean="0"/>
              <a:t>VÁKIR-ban</a:t>
            </a:r>
            <a:r>
              <a:rPr lang="hu-HU" dirty="0" smtClean="0"/>
              <a:t> – ettől kezdve lehet kötelezettséget vállalni</a:t>
            </a:r>
          </a:p>
          <a:p>
            <a:r>
              <a:rPr lang="hu-HU" dirty="0" smtClean="0"/>
              <a:t>Elektronikus aláírással hitelesítve</a:t>
            </a:r>
          </a:p>
          <a:p>
            <a:r>
              <a:rPr lang="hu-HU" dirty="0" smtClean="0"/>
              <a:t>Elszámolás elfogadó levele is így megy ki</a:t>
            </a:r>
          </a:p>
          <a:p>
            <a:r>
              <a:rPr lang="hu-HU" dirty="0" smtClean="0"/>
              <a:t>Későbbiekben az időközinél is</a:t>
            </a:r>
          </a:p>
          <a:p>
            <a:pPr>
              <a:buNone/>
            </a:pPr>
            <a:r>
              <a:rPr lang="hu-HU" dirty="0" smtClean="0"/>
              <a:t> Amint kiküldésre került lehet kötelezettséget vállalni!</a:t>
            </a: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1362456"/>
          </a:xfrm>
        </p:spPr>
        <p:txBody>
          <a:bodyPr/>
          <a:lstStyle/>
          <a:p>
            <a:pPr algn="ctr"/>
            <a:r>
              <a:rPr lang="hu-HU" dirty="0" smtClean="0"/>
              <a:t>Díjazások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>
          <a:xfrm>
            <a:off x="1142976" y="5000636"/>
            <a:ext cx="6286544" cy="1152522"/>
          </a:xfrm>
        </p:spPr>
        <p:txBody>
          <a:bodyPr/>
          <a:lstStyle/>
          <a:p>
            <a:r>
              <a:rPr lang="hu-HU" dirty="0" smtClean="0"/>
              <a:t>Az NVI elnökének jóváhagyása után fizethető ki a személyi juttatás, kivéve az SZSZB tag és a jegyzőkönyvvezető díja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</p:nvPr>
        </p:nvGraphicFramePr>
        <p:xfrm>
          <a:off x="1214414" y="2571744"/>
          <a:ext cx="7072361" cy="2143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675"/>
                <a:gridCol w="2114336"/>
                <a:gridCol w="1652675"/>
                <a:gridCol w="1652675"/>
              </a:tblGrid>
              <a:tr h="509607">
                <a:tc>
                  <a:txBody>
                    <a:bodyPr/>
                    <a:lstStyle/>
                    <a:p>
                      <a:r>
                        <a:rPr lang="hu-HU" dirty="0" smtClean="0"/>
                        <a:t>Megnevezés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Javaslattevő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Elfogadó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Feltétel</a:t>
                      </a:r>
                      <a:endParaRPr lang="hu-HU" dirty="0"/>
                    </a:p>
                  </a:txBody>
                  <a:tcPr/>
                </a:tc>
              </a:tr>
              <a:tr h="509607">
                <a:tc>
                  <a:txBody>
                    <a:bodyPr/>
                    <a:lstStyle/>
                    <a:p>
                      <a:r>
                        <a:rPr lang="hu-HU" dirty="0" smtClean="0"/>
                        <a:t>HVI/OEVI</a:t>
                      </a:r>
                      <a:r>
                        <a:rPr lang="hu-HU" baseline="0" dirty="0" smtClean="0"/>
                        <a:t> tag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HVI/OEVI</a:t>
                      </a:r>
                      <a:r>
                        <a:rPr lang="hu-HU" baseline="0" dirty="0" smtClean="0"/>
                        <a:t> 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TVI vezető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NVI elnöki jóváhagyás </a:t>
                      </a:r>
                    </a:p>
                    <a:p>
                      <a:r>
                        <a:rPr lang="hu-HU" dirty="0" smtClean="0"/>
                        <a:t>          +</a:t>
                      </a:r>
                    </a:p>
                    <a:p>
                      <a:r>
                        <a:rPr lang="hu-HU" dirty="0" smtClean="0"/>
                        <a:t>fedezet</a:t>
                      </a:r>
                      <a:endParaRPr lang="hu-HU" dirty="0"/>
                    </a:p>
                  </a:txBody>
                  <a:tcPr/>
                </a:tc>
              </a:tr>
              <a:tr h="1123927">
                <a:tc>
                  <a:txBody>
                    <a:bodyPr/>
                    <a:lstStyle/>
                    <a:p>
                      <a:r>
                        <a:rPr lang="hu-HU" dirty="0" smtClean="0"/>
                        <a:t>HVI/OEVI 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TVI 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NVI elnök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Díjazások számfejtése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HVI/OEVI vezetők díját a TVI számfejti és utalja a HVI vezetők részére (személyi adatokról adatszolgáltatás a TVI részére) </a:t>
            </a:r>
          </a:p>
          <a:p>
            <a:r>
              <a:rPr lang="hu-HU" sz="2800" dirty="0" smtClean="0"/>
              <a:t>A HVI/OEVI vezetők díja a TVI támogatásában szerepel</a:t>
            </a:r>
          </a:p>
          <a:p>
            <a:r>
              <a:rPr lang="hu-HU" sz="2800" dirty="0" smtClean="0"/>
              <a:t>HVI és OEVI székhely HVI vezetője önmaga részére nem állapíthat meg díjazást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5" y="6000768"/>
            <a:ext cx="857257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64306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Támogatási bevételek, kiadások elszámolása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HVI </a:t>
            </a:r>
            <a:r>
              <a:rPr lang="hu-HU" dirty="0" smtClean="0"/>
              <a:t> </a:t>
            </a:r>
            <a:r>
              <a:rPr lang="hu-HU" dirty="0" smtClean="0"/>
              <a:t>a </a:t>
            </a:r>
            <a:r>
              <a:rPr lang="hu-HU" dirty="0" smtClean="0"/>
              <a:t>támogatási előirányzatot </a:t>
            </a:r>
            <a:r>
              <a:rPr lang="hu-HU" dirty="0" smtClean="0"/>
              <a:t>B1604 </a:t>
            </a:r>
            <a:r>
              <a:rPr lang="hu-HU" dirty="0" smtClean="0"/>
              <a:t>rovaton számolja el.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sz="2400" dirty="0" smtClean="0"/>
              <a:t>- nem kell benne szerepeltetni a HVI/OEVI vezető díját és járulékát</a:t>
            </a:r>
          </a:p>
          <a:p>
            <a:r>
              <a:rPr lang="hu-HU" dirty="0" smtClean="0"/>
              <a:t>HVI </a:t>
            </a:r>
            <a:r>
              <a:rPr lang="hu-HU" dirty="0" smtClean="0"/>
              <a:t> </a:t>
            </a:r>
            <a:r>
              <a:rPr lang="hu-HU" dirty="0" smtClean="0"/>
              <a:t>a </a:t>
            </a:r>
            <a:r>
              <a:rPr lang="hu-HU" dirty="0" smtClean="0"/>
              <a:t>kiadási előirányzat felhasználását  K1-K2-K3 rovatokon számolja el.</a:t>
            </a:r>
            <a:endParaRPr lang="hu-HU" dirty="0"/>
          </a:p>
        </p:txBody>
      </p:sp>
      <p:pic>
        <p:nvPicPr>
          <p:cNvPr id="4" name="Picture 4" descr="C:\Users\Sajat\AppData\Local\Microsoft\Windows\Temporary Internet Files\Content.IE5\4IHJEG6V\dollar-sign-ii-144812708934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7" y="528638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326</Words>
  <Application>Microsoft Office PowerPoint</Application>
  <PresentationFormat>Diavetítés a képernyőre (4:3 oldalarány)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Áramlás</vt:lpstr>
      <vt:lpstr>TVI</vt:lpstr>
      <vt:lpstr>Szabályozások</vt:lpstr>
      <vt:lpstr>Helyi szabályzatok</vt:lpstr>
      <vt:lpstr>Választási szervek pénzügyi adatai</vt:lpstr>
      <vt:lpstr>Választás finanszírozása</vt:lpstr>
      <vt:lpstr>Támogatói okirat</vt:lpstr>
      <vt:lpstr>Díjazások</vt:lpstr>
      <vt:lpstr>Díjazások számfejtése</vt:lpstr>
      <vt:lpstr>Támogatási bevételek, kiadások elszámolása</vt:lpstr>
      <vt:lpstr>           Elszámolások </vt:lpstr>
      <vt:lpstr>Ellenőrzések</vt:lpstr>
      <vt:lpstr>VPIR-ban rögzítés</vt:lpstr>
      <vt:lpstr>HVI pénzügyeseinek elérhetősége</vt:lpstr>
      <vt:lpstr>Elérhetőségek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TVI  Az országos népszavazás pénzügyi előkészítése,a pénzügyi elszámolásokkal kapcsolatosfeladataok</dc:title>
  <dc:creator>Sajat</dc:creator>
  <cp:lastModifiedBy>Varga Agnes</cp:lastModifiedBy>
  <cp:revision>31</cp:revision>
  <dcterms:created xsi:type="dcterms:W3CDTF">2016-09-11T20:47:46Z</dcterms:created>
  <dcterms:modified xsi:type="dcterms:W3CDTF">2016-09-13T06:45:19Z</dcterms:modified>
</cp:coreProperties>
</file>