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5" r:id="rId3"/>
    <p:sldId id="257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23" r:id="rId12"/>
    <p:sldId id="264" r:id="rId13"/>
  </p:sldIdLst>
  <p:sldSz cx="9144000" cy="6858000" type="screen4x3"/>
  <p:notesSz cx="6742113" cy="9872663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2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336699"/>
    <a:srgbClr val="66CCFF"/>
    <a:srgbClr val="0099FF"/>
    <a:srgbClr val="0066CC"/>
    <a:srgbClr val="1FFDB3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979" y="-14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360" y="-102"/>
      </p:cViewPr>
      <p:guideLst>
        <p:guide orient="horz" pos="3110"/>
        <p:guide pos="21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065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3" tIns="45356" rIns="90713" bIns="45356" numCol="1" anchor="t" anchorCtr="0" compatLnSpc="1">
            <a:prstTxWarp prst="textNoShape">
              <a:avLst/>
            </a:prstTxWarp>
          </a:bodyPr>
          <a:lstStyle>
            <a:lvl1pPr defTabSz="907287">
              <a:defRPr sz="1200"/>
            </a:lvl1pPr>
          </a:lstStyle>
          <a:p>
            <a:endParaRPr lang="hu-HU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8442" y="0"/>
            <a:ext cx="2922064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3" tIns="45356" rIns="90713" bIns="45356" numCol="1" anchor="t" anchorCtr="0" compatLnSpc="1">
            <a:prstTxWarp prst="textNoShape">
              <a:avLst/>
            </a:prstTxWarp>
          </a:bodyPr>
          <a:lstStyle>
            <a:lvl1pPr algn="r" defTabSz="907287">
              <a:defRPr sz="1200"/>
            </a:lvl1pPr>
          </a:lstStyle>
          <a:p>
            <a:endParaRPr lang="hu-HU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7448"/>
            <a:ext cx="2922065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3" tIns="45356" rIns="90713" bIns="45356" numCol="1" anchor="b" anchorCtr="0" compatLnSpc="1">
            <a:prstTxWarp prst="textNoShape">
              <a:avLst/>
            </a:prstTxWarp>
          </a:bodyPr>
          <a:lstStyle>
            <a:lvl1pPr defTabSz="907287">
              <a:defRPr sz="1200"/>
            </a:lvl1pPr>
          </a:lstStyle>
          <a:p>
            <a:endParaRPr lang="hu-HU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8442" y="9377448"/>
            <a:ext cx="2922064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3" tIns="45356" rIns="90713" bIns="45356" numCol="1" anchor="b" anchorCtr="0" compatLnSpc="1">
            <a:prstTxWarp prst="textNoShape">
              <a:avLst/>
            </a:prstTxWarp>
          </a:bodyPr>
          <a:lstStyle>
            <a:lvl1pPr algn="r" defTabSz="907287">
              <a:defRPr sz="1200"/>
            </a:lvl1pPr>
          </a:lstStyle>
          <a:p>
            <a:fld id="{4B153351-4EA6-40B3-ADDF-30A385E754B6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17042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065" cy="493633"/>
          </a:xfrm>
          <a:prstGeom prst="rect">
            <a:avLst/>
          </a:prstGeom>
        </p:spPr>
        <p:txBody>
          <a:bodyPr vert="horz" lIns="91684" tIns="45842" rIns="91684" bIns="45842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18442" y="0"/>
            <a:ext cx="2922064" cy="493633"/>
          </a:xfrm>
          <a:prstGeom prst="rect">
            <a:avLst/>
          </a:prstGeom>
        </p:spPr>
        <p:txBody>
          <a:bodyPr vert="horz" lIns="91684" tIns="45842" rIns="91684" bIns="45842" rtlCol="0"/>
          <a:lstStyle>
            <a:lvl1pPr algn="r">
              <a:defRPr sz="1200"/>
            </a:lvl1pPr>
          </a:lstStyle>
          <a:p>
            <a:fld id="{E18F87E0-2DB7-412B-B618-02665C86ECC2}" type="datetimeFigureOut">
              <a:rPr lang="hu-HU" smtClean="0"/>
              <a:t>2016.09.12.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04875" y="739775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84" tIns="45842" rIns="91684" bIns="45842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4694" y="4689515"/>
            <a:ext cx="5392727" cy="4442698"/>
          </a:xfrm>
          <a:prstGeom prst="rect">
            <a:avLst/>
          </a:prstGeom>
        </p:spPr>
        <p:txBody>
          <a:bodyPr vert="horz" lIns="91684" tIns="45842" rIns="91684" bIns="45842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377448"/>
            <a:ext cx="2922065" cy="493633"/>
          </a:xfrm>
          <a:prstGeom prst="rect">
            <a:avLst/>
          </a:prstGeom>
        </p:spPr>
        <p:txBody>
          <a:bodyPr vert="horz" lIns="91684" tIns="45842" rIns="91684" bIns="45842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18442" y="9377448"/>
            <a:ext cx="2922064" cy="493633"/>
          </a:xfrm>
          <a:prstGeom prst="rect">
            <a:avLst/>
          </a:prstGeom>
        </p:spPr>
        <p:txBody>
          <a:bodyPr vert="horz" lIns="91684" tIns="45842" rIns="91684" bIns="45842" rtlCol="0" anchor="b"/>
          <a:lstStyle>
            <a:lvl1pPr algn="r">
              <a:defRPr sz="1200"/>
            </a:lvl1pPr>
          </a:lstStyle>
          <a:p>
            <a:fld id="{7BA3AF5D-63DA-4E3C-8859-62B9F30F07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73027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3AF5D-63DA-4E3C-8859-62B9F30F070E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7099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5E930-7F6A-43E9-AE45-1E7DBDE055DF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ABFAC2-FFA2-4D59-AC23-88CE2480A750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B6AC92-CC49-4758-AE11-BCB28BFC1AEA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2F71D04-FC06-4962-8B25-6FE6D9882830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F394C07-6463-4620-A9D2-DA50DFD1BA64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61830-3758-4436-A44D-9B7531FEF1A4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6D210-DD87-42D7-90FE-4370EB6B6BDA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1B892-58BB-40C0-BE86-27D145FDB3AD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FBF13-8E91-489C-A89C-0FA3FD0D9A5A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E4F1A-1A1D-4C72-9C1F-E5BA070FA4F7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54AF4-4048-4C61-87B8-068BF264193B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C0053-B022-44D1-AB4A-C35B0A03EE9C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5ACC02-E53E-448E-A41F-3610A9D07991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Mintacím szerkesztése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hu-HU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u-HU"/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457D37C-E835-4B39-8CD9-E4BF81760839}" type="slidenum">
              <a:rPr lang="hu-HU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WordPictureWatermark5099097"/>
          <p:cNvPicPr>
            <a:picLocks noChangeAspect="1" noChangeArrowheads="1"/>
          </p:cNvPicPr>
          <p:nvPr/>
        </p:nvPicPr>
        <p:blipFill>
          <a:blip r:embed="rId3" cstate="print"/>
          <a:srcRect t="86287"/>
          <a:stretch>
            <a:fillRect/>
          </a:stretch>
        </p:blipFill>
        <p:spPr bwMode="auto">
          <a:xfrm>
            <a:off x="0" y="5157788"/>
            <a:ext cx="9144000" cy="1700212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7772400" cy="1470025"/>
          </a:xfrm>
        </p:spPr>
        <p:txBody>
          <a:bodyPr/>
          <a:lstStyle/>
          <a:p>
            <a:r>
              <a:rPr lang="hu-HU" sz="3200" dirty="0"/>
              <a:t/>
            </a:r>
            <a:br>
              <a:rPr lang="hu-HU" sz="3200" dirty="0"/>
            </a:br>
            <a:endParaRPr lang="hu-HU" sz="32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6988" y="2679782"/>
            <a:ext cx="6400800" cy="1253274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hu-HU" sz="2000" b="1" dirty="0" smtClean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hu-HU" sz="2000" b="1" dirty="0" smtClean="0">
                <a:latin typeface="Calibri" panose="020F0502020204030204" pitchFamily="34" charset="0"/>
              </a:rPr>
              <a:t>Felkészítő képzés</a:t>
            </a:r>
            <a:r>
              <a:rPr lang="hu-HU" sz="2000" dirty="0" smtClean="0">
                <a:latin typeface="Calibri" pitchFamily="34" charset="0"/>
              </a:rPr>
              <a:t/>
            </a:r>
            <a:br>
              <a:rPr lang="hu-HU" sz="2000" dirty="0" smtClean="0">
                <a:latin typeface="Calibri" pitchFamily="34" charset="0"/>
              </a:rPr>
            </a:br>
            <a:r>
              <a:rPr lang="hu-HU" sz="2000" dirty="0" smtClean="0">
                <a:latin typeface="Calibri" pitchFamily="34" charset="0"/>
              </a:rPr>
              <a:t>2016. szeptember </a:t>
            </a:r>
            <a:r>
              <a:rPr lang="hu-HU" sz="2000" dirty="0" smtClean="0">
                <a:latin typeface="Calibri" pitchFamily="34" charset="0"/>
              </a:rPr>
              <a:t>13.</a:t>
            </a:r>
          </a:p>
          <a:p>
            <a:pPr>
              <a:spcBef>
                <a:spcPts val="0"/>
              </a:spcBef>
            </a:pPr>
            <a:endParaRPr lang="hu-HU" sz="2000" dirty="0">
              <a:latin typeface="Calibri" pitchFamily="34" charset="0"/>
            </a:endParaRPr>
          </a:p>
          <a:p>
            <a:pPr>
              <a:spcBef>
                <a:spcPts val="0"/>
              </a:spcBef>
            </a:pPr>
            <a:r>
              <a:rPr lang="hu-HU" sz="2000" dirty="0" smtClean="0">
                <a:latin typeface="Calibri" pitchFamily="34" charset="0"/>
              </a:rPr>
              <a:t>Megyeháza</a:t>
            </a:r>
          </a:p>
          <a:p>
            <a:pPr>
              <a:spcBef>
                <a:spcPts val="0"/>
              </a:spcBef>
            </a:pPr>
            <a:r>
              <a:rPr lang="hu-HU" sz="2000" dirty="0" smtClean="0">
                <a:latin typeface="Calibri" pitchFamily="34" charset="0"/>
              </a:rPr>
              <a:t>Bessenyei Nagyterem</a:t>
            </a:r>
          </a:p>
          <a:p>
            <a:pPr>
              <a:spcBef>
                <a:spcPts val="0"/>
              </a:spcBef>
            </a:pPr>
            <a:endParaRPr lang="hu-HU" sz="2000" dirty="0">
              <a:latin typeface="Calibri" pitchFamily="34" charset="0"/>
            </a:endParaRPr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2"/>
          </p:nvPr>
        </p:nvSpPr>
        <p:spPr>
          <a:xfrm>
            <a:off x="4283968" y="6641976"/>
            <a:ext cx="504056" cy="216024"/>
          </a:xfrm>
        </p:spPr>
        <p:txBody>
          <a:bodyPr/>
          <a:lstStyle/>
          <a:p>
            <a:fld id="{A375E930-7F6A-43E9-AE45-1E7DBDE055DF}" type="slidenum">
              <a:rPr lang="hu-HU" sz="1000" smtClean="0">
                <a:latin typeface="Calibri" pitchFamily="34" charset="0"/>
              </a:rPr>
              <a:pPr/>
              <a:t>1</a:t>
            </a:fld>
            <a:r>
              <a:rPr lang="hu-HU" sz="1000" dirty="0">
                <a:latin typeface="Calibri" pitchFamily="34" charset="0"/>
              </a:rPr>
              <a:t>.dia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92372"/>
            <a:ext cx="9144000" cy="235437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WordPictureWatermark5099097"/>
          <p:cNvPicPr>
            <a:picLocks noChangeAspect="1" noChangeArrowheads="1"/>
          </p:cNvPicPr>
          <p:nvPr/>
        </p:nvPicPr>
        <p:blipFill>
          <a:blip r:embed="rId2" cstate="print"/>
          <a:srcRect t="86287"/>
          <a:stretch>
            <a:fillRect/>
          </a:stretch>
        </p:blipFill>
        <p:spPr bwMode="auto">
          <a:xfrm>
            <a:off x="0" y="5157788"/>
            <a:ext cx="9144000" cy="1700212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548680"/>
            <a:ext cx="8135937" cy="5184576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u-HU" sz="2800" b="1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sz="2800" b="1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kérelmező értesítése</a:t>
            </a:r>
            <a:endParaRPr lang="hu-HU" sz="2800" b="1" i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hu-H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Jelenlévőnek átadás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hu-H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Távollévőnek lakcímére kötelező</a:t>
            </a:r>
          </a:p>
          <a:p>
            <a:pPr marL="900113" lvl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"/>
            </a:pPr>
            <a:r>
              <a:rPr lang="hu-HU" sz="2400" dirty="0">
                <a:ea typeface="Calibri" panose="020F0502020204030204" pitchFamily="34" charset="0"/>
                <a:cs typeface="Times New Roman" panose="02020603050405020304" pitchFamily="18" charset="0"/>
              </a:rPr>
              <a:t>Ha van megadott email cím, vagy telefax szám, oda is kell</a:t>
            </a:r>
          </a:p>
          <a:p>
            <a:pPr marL="900113" lvl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"/>
            </a:pPr>
            <a:r>
              <a:rPr lang="hu-HU" sz="2400" dirty="0">
                <a:ea typeface="Calibri" panose="020F0502020204030204" pitchFamily="34" charset="0"/>
                <a:cs typeface="Times New Roman" panose="02020603050405020304" pitchFamily="18" charset="0"/>
              </a:rPr>
              <a:t>Ha postai </a:t>
            </a:r>
            <a:r>
              <a:rPr lang="hu-H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cím van értesítési címként &gt; </a:t>
            </a:r>
            <a:r>
              <a:rPr lang="hu-HU" sz="2400" dirty="0">
                <a:ea typeface="Calibri" panose="020F0502020204030204" pitchFamily="34" charset="0"/>
                <a:cs typeface="Times New Roman" panose="02020603050405020304" pitchFamily="18" charset="0"/>
              </a:rPr>
              <a:t>kötelező</a:t>
            </a:r>
          </a:p>
          <a:p>
            <a:pPr marL="900113" lvl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"/>
            </a:pPr>
            <a:r>
              <a:rPr lang="hu-HU" sz="2400" dirty="0">
                <a:ea typeface="Calibri" panose="020F0502020204030204" pitchFamily="34" charset="0"/>
                <a:cs typeface="Times New Roman" panose="02020603050405020304" pitchFamily="18" charset="0"/>
              </a:rPr>
              <a:t>Tértivevényes </a:t>
            </a:r>
            <a:r>
              <a:rPr lang="hu-H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küldemény, vagy a HVI munkatársa kézbesíti </a:t>
            </a:r>
          </a:p>
          <a:p>
            <a:pPr marL="900113" lvl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"/>
            </a:pPr>
            <a:r>
              <a:rPr lang="hu-HU" sz="2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Legkésőbb a döntés meghozatalát követő napon</a:t>
            </a:r>
            <a:endParaRPr lang="hu-H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Dia számának helye 12"/>
          <p:cNvSpPr txBox="1">
            <a:spLocks/>
          </p:cNvSpPr>
          <p:nvPr/>
        </p:nvSpPr>
        <p:spPr bwMode="auto">
          <a:xfrm>
            <a:off x="4283968" y="6641976"/>
            <a:ext cx="50405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375E930-7F6A-43E9-AE45-1E7DBDE055DF}" type="slidenum">
              <a:rPr kumimoji="0" lang="hu-H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r>
              <a:rPr kumimoji="0" lang="hu-H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.dia</a:t>
            </a:r>
            <a:endParaRPr kumimoji="0" lang="hu-H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3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WordPictureWatermark5099097"/>
          <p:cNvPicPr>
            <a:picLocks noChangeAspect="1" noChangeArrowheads="1"/>
          </p:cNvPicPr>
          <p:nvPr/>
        </p:nvPicPr>
        <p:blipFill>
          <a:blip r:embed="rId2" cstate="print"/>
          <a:srcRect t="86287"/>
          <a:stretch>
            <a:fillRect/>
          </a:stretch>
        </p:blipFill>
        <p:spPr bwMode="auto">
          <a:xfrm>
            <a:off x="0" y="5157788"/>
            <a:ext cx="9144000" cy="1700212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548680"/>
            <a:ext cx="8135937" cy="5184576"/>
          </a:xfrm>
        </p:spPr>
        <p:txBody>
          <a:bodyPr/>
          <a:lstStyle/>
          <a:p>
            <a:pPr marL="365125" lvl="2" indent="0" algn="ctr">
              <a:lnSpc>
                <a:spcPct val="90000"/>
              </a:lnSpc>
              <a:buNone/>
            </a:pPr>
            <a:r>
              <a:rPr lang="hu-HU" sz="3200" b="1" dirty="0">
                <a:latin typeface="Calibri" panose="020F0502020204030204" pitchFamily="34" charset="0"/>
              </a:rPr>
              <a:t>Kérdések, válaszok</a:t>
            </a:r>
          </a:p>
        </p:txBody>
      </p:sp>
      <p:sp>
        <p:nvSpPr>
          <p:cNvPr id="10" name="Dia számának helye 12"/>
          <p:cNvSpPr txBox="1">
            <a:spLocks/>
          </p:cNvSpPr>
          <p:nvPr/>
        </p:nvSpPr>
        <p:spPr bwMode="auto">
          <a:xfrm>
            <a:off x="4283968" y="6641976"/>
            <a:ext cx="50405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A375E930-7F6A-43E9-AE45-1E7DBDE055DF}" type="slidenum">
              <a:rPr lang="hu-HU" sz="1000" smtClean="0">
                <a:solidFill>
                  <a:srgbClr val="000000"/>
                </a:solidFill>
                <a:latin typeface="Calibri" pitchFamily="34" charset="0"/>
              </a:rPr>
              <a:pPr algn="r">
                <a:defRPr/>
              </a:pPr>
              <a:t>11</a:t>
            </a:fld>
            <a:r>
              <a:rPr lang="hu-HU" sz="1000">
                <a:solidFill>
                  <a:srgbClr val="000000"/>
                </a:solidFill>
                <a:latin typeface="Calibri" pitchFamily="34" charset="0"/>
              </a:rPr>
              <a:t>.dia</a:t>
            </a:r>
            <a:endParaRPr lang="hu-HU" sz="1000" dirty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37" y="1879398"/>
            <a:ext cx="2002536" cy="1947672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0231" y="1922070"/>
            <a:ext cx="1905000" cy="190500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5982" y="1410562"/>
            <a:ext cx="3556000" cy="375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490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WordArt 4"/>
          <p:cNvSpPr>
            <a:spLocks noChangeArrowheads="1" noChangeShapeType="1" noTextEdit="1"/>
          </p:cNvSpPr>
          <p:nvPr/>
        </p:nvSpPr>
        <p:spPr bwMode="auto">
          <a:xfrm>
            <a:off x="899592" y="764704"/>
            <a:ext cx="7456488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u-HU" sz="3600" kern="10" dirty="0">
                <a:ln w="9525">
                  <a:solidFill>
                    <a:srgbClr val="336699"/>
                  </a:solidFill>
                  <a:round/>
                  <a:headEnd/>
                  <a:tailEnd/>
                </a:ln>
                <a:solidFill>
                  <a:srgbClr val="336699"/>
                </a:solidFill>
                <a:latin typeface="Arial Black"/>
              </a:rPr>
              <a:t>Köszönöm a megtisztelő figyelmet!</a:t>
            </a:r>
          </a:p>
        </p:txBody>
      </p:sp>
      <p:pic>
        <p:nvPicPr>
          <p:cNvPr id="84997" name="WordPictureWatermark5099097"/>
          <p:cNvPicPr>
            <a:picLocks noChangeAspect="1" noChangeArrowheads="1"/>
          </p:cNvPicPr>
          <p:nvPr/>
        </p:nvPicPr>
        <p:blipFill>
          <a:blip r:embed="rId2" cstate="print"/>
          <a:srcRect t="86287"/>
          <a:stretch>
            <a:fillRect/>
          </a:stretch>
        </p:blipFill>
        <p:spPr bwMode="auto">
          <a:xfrm>
            <a:off x="0" y="5157788"/>
            <a:ext cx="9144000" cy="1700212"/>
          </a:xfrm>
          <a:prstGeom prst="rect">
            <a:avLst/>
          </a:prstGeom>
          <a:noFill/>
        </p:spPr>
      </p:pic>
      <p:sp>
        <p:nvSpPr>
          <p:cNvPr id="12" name="Dia számának helye 12"/>
          <p:cNvSpPr txBox="1">
            <a:spLocks/>
          </p:cNvSpPr>
          <p:nvPr/>
        </p:nvSpPr>
        <p:spPr bwMode="auto">
          <a:xfrm>
            <a:off x="4283968" y="6641976"/>
            <a:ext cx="50405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375E930-7F6A-43E9-AE45-1E7DBDE055DF}" type="slidenum">
              <a:rPr kumimoji="0" lang="hu-H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r>
              <a:rPr kumimoji="0" lang="hu-HU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.dia</a:t>
            </a:r>
          </a:p>
        </p:txBody>
      </p:sp>
      <p:pic>
        <p:nvPicPr>
          <p:cNvPr id="13" name="Picture 7" descr="C:\Users\user\Pictures\nyíregyhaza_cím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0627" y="1989571"/>
            <a:ext cx="2090738" cy="2119313"/>
          </a:xfrm>
          <a:prstGeom prst="rect">
            <a:avLst/>
          </a:prstGeom>
          <a:noFill/>
        </p:spPr>
      </p:pic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3046" y="4544169"/>
            <a:ext cx="7899394" cy="1227237"/>
          </a:xfrm>
        </p:spPr>
        <p:txBody>
          <a:bodyPr/>
          <a:lstStyle/>
          <a:p>
            <a:pPr algn="ctr">
              <a:lnSpc>
                <a:spcPct val="80000"/>
              </a:lnSpc>
              <a:buNone/>
            </a:pPr>
            <a:r>
              <a:rPr lang="hu-HU" b="1" dirty="0">
                <a:latin typeface="Calibri" pitchFamily="34" charset="0"/>
              </a:rPr>
              <a:t>Dr. Szemán Sándor</a:t>
            </a:r>
          </a:p>
          <a:p>
            <a:pPr algn="ctr">
              <a:lnSpc>
                <a:spcPct val="80000"/>
              </a:lnSpc>
              <a:buNone/>
            </a:pPr>
            <a:r>
              <a:rPr lang="hu-HU" sz="2400" dirty="0">
                <a:latin typeface="Calibri" pitchFamily="34" charset="0"/>
              </a:rPr>
              <a:t>Címzetes Főjegyző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hu-HU" sz="2400" dirty="0">
                <a:latin typeface="Calibri" pitchFamily="34" charset="0"/>
              </a:rPr>
              <a:t>Nyíregyháza Megyei Jogú Város </a:t>
            </a:r>
            <a:r>
              <a:rPr lang="hu-HU" sz="2400" dirty="0" smtClean="0">
                <a:latin typeface="Calibri" pitchFamily="34" charset="0"/>
              </a:rPr>
              <a:t>Önkormányzata</a:t>
            </a:r>
            <a:endParaRPr lang="hu-HU" sz="2400" b="1" i="1" dirty="0"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WordPictureWatermark5099097"/>
          <p:cNvPicPr>
            <a:picLocks noChangeAspect="1" noChangeArrowheads="1"/>
          </p:cNvPicPr>
          <p:nvPr/>
        </p:nvPicPr>
        <p:blipFill>
          <a:blip r:embed="rId2" cstate="print"/>
          <a:srcRect l="3187" t="2238" r="83522" b="89738"/>
          <a:stretch>
            <a:fillRect/>
          </a:stretch>
        </p:blipFill>
        <p:spPr bwMode="auto">
          <a:xfrm>
            <a:off x="3707904" y="2348880"/>
            <a:ext cx="1801565" cy="1549152"/>
          </a:xfrm>
          <a:prstGeom prst="rect">
            <a:avLst/>
          </a:prstGeom>
          <a:noFill/>
        </p:spPr>
      </p:pic>
      <p:pic>
        <p:nvPicPr>
          <p:cNvPr id="2052" name="WordPictureWatermark5099097"/>
          <p:cNvPicPr>
            <a:picLocks noChangeAspect="1" noChangeArrowheads="1"/>
          </p:cNvPicPr>
          <p:nvPr/>
        </p:nvPicPr>
        <p:blipFill>
          <a:blip r:embed="rId3" cstate="print"/>
          <a:srcRect t="86287"/>
          <a:stretch>
            <a:fillRect/>
          </a:stretch>
        </p:blipFill>
        <p:spPr bwMode="auto">
          <a:xfrm>
            <a:off x="0" y="5157788"/>
            <a:ext cx="9144000" cy="1700212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6113" y="1114121"/>
            <a:ext cx="7772400" cy="1470025"/>
          </a:xfrm>
        </p:spPr>
        <p:txBody>
          <a:bodyPr/>
          <a:lstStyle/>
          <a:p>
            <a:pPr lvl="0"/>
            <a:r>
              <a:rPr lang="hu-HU" sz="3200" dirty="0"/>
              <a:t/>
            </a:r>
            <a:br>
              <a:rPr lang="hu-HU" sz="3200" dirty="0"/>
            </a:br>
            <a:r>
              <a:rPr lang="hu-HU" sz="3200" dirty="0"/>
              <a:t> </a:t>
            </a:r>
            <a:r>
              <a:rPr lang="hu-H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</a:t>
            </a:r>
            <a:r>
              <a:rPr lang="hu-HU" sz="4800" kern="1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n-ea"/>
                <a:cs typeface="Arial" charset="0"/>
              </a:rPr>
              <a:t>évjegyzék </a:t>
            </a:r>
            <a:r>
              <a:rPr lang="hu-HU" sz="4800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n-ea"/>
                <a:cs typeface="Arial" charset="0"/>
              </a:rPr>
              <a:t>továbbvezetése</a:t>
            </a:r>
            <a:r>
              <a:rPr lang="hu-HU" sz="4800" b="1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n-ea"/>
                <a:cs typeface="Arial" charset="0"/>
              </a:rPr>
              <a:t/>
            </a:r>
            <a:br>
              <a:rPr lang="hu-HU" sz="4800" b="1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n-ea"/>
                <a:cs typeface="Arial" charset="0"/>
              </a:rPr>
            </a:br>
            <a:r>
              <a:rPr lang="hu-HU" sz="3200" dirty="0">
                <a:latin typeface="Calibri" pitchFamily="34" charset="0"/>
              </a:rPr>
              <a:t/>
            </a:r>
            <a:br>
              <a:rPr lang="hu-HU" sz="3200" dirty="0">
                <a:latin typeface="Calibri" pitchFamily="34" charset="0"/>
              </a:rPr>
            </a:br>
            <a:endParaRPr lang="hu-HU" sz="3200" dirty="0">
              <a:latin typeface="Calibri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365104"/>
            <a:ext cx="6400800" cy="129606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sz="2000" dirty="0">
                <a:latin typeface="Calibri" pitchFamily="34" charset="0"/>
              </a:rPr>
              <a:t>Előadó:</a:t>
            </a:r>
          </a:p>
          <a:p>
            <a:pPr>
              <a:lnSpc>
                <a:spcPct val="80000"/>
              </a:lnSpc>
            </a:pPr>
            <a:r>
              <a:rPr lang="hu-HU" sz="2400" b="1" dirty="0" smtClean="0">
                <a:latin typeface="Calibri" pitchFamily="34" charset="0"/>
              </a:rPr>
              <a:t>Dr. Szemán Sándor</a:t>
            </a:r>
            <a:endParaRPr lang="hu-HU" sz="2400" b="1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hu-HU" sz="2000" dirty="0" smtClean="0">
                <a:latin typeface="Calibri" pitchFamily="34" charset="0"/>
              </a:rPr>
              <a:t>Címzetes Főjegyző</a:t>
            </a:r>
            <a:endParaRPr lang="hu-HU" sz="20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hu-HU" sz="2000" dirty="0">
                <a:latin typeface="Calibri" pitchFamily="34" charset="0"/>
              </a:rPr>
              <a:t>Nyíregyháza Megyei Jogú Város </a:t>
            </a:r>
            <a:r>
              <a:rPr lang="hu-HU" sz="2000" dirty="0" smtClean="0">
                <a:latin typeface="Calibri" pitchFamily="34" charset="0"/>
              </a:rPr>
              <a:t>Önkormányzata</a:t>
            </a:r>
            <a:endParaRPr lang="hu-HU" sz="2000" dirty="0">
              <a:latin typeface="Calibri" pitchFamily="34" charset="0"/>
            </a:endParaRPr>
          </a:p>
        </p:txBody>
      </p:sp>
      <p:sp>
        <p:nvSpPr>
          <p:cNvPr id="11" name="Dia számának helye 12"/>
          <p:cNvSpPr txBox="1">
            <a:spLocks/>
          </p:cNvSpPr>
          <p:nvPr/>
        </p:nvSpPr>
        <p:spPr bwMode="auto">
          <a:xfrm>
            <a:off x="4283968" y="6641976"/>
            <a:ext cx="50405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375E930-7F6A-43E9-AE45-1E7DBDE055DF}" type="slidenum">
              <a:rPr kumimoji="0" lang="hu-H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r>
              <a:rPr kumimoji="0" lang="hu-H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.dia</a:t>
            </a:r>
            <a:endParaRPr kumimoji="0" lang="hu-H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WordPictureWatermark5099097"/>
          <p:cNvPicPr>
            <a:picLocks noChangeAspect="1" noChangeArrowheads="1"/>
          </p:cNvPicPr>
          <p:nvPr/>
        </p:nvPicPr>
        <p:blipFill>
          <a:blip r:embed="rId2" cstate="print"/>
          <a:srcRect t="86287"/>
          <a:stretch>
            <a:fillRect/>
          </a:stretch>
        </p:blipFill>
        <p:spPr bwMode="auto">
          <a:xfrm>
            <a:off x="0" y="5157788"/>
            <a:ext cx="9144000" cy="1700212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548680"/>
            <a:ext cx="8135937" cy="5184576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hu-HU" sz="2800" b="1" dirty="0"/>
              <a:t>Automatikus </a:t>
            </a:r>
            <a:r>
              <a:rPr lang="hu-HU" sz="2800" b="1" dirty="0" smtClean="0"/>
              <a:t>továbbvezetés </a:t>
            </a:r>
            <a:endParaRPr lang="hu-HU" sz="2800" b="1" dirty="0"/>
          </a:p>
          <a:p>
            <a:pPr marL="0" indent="0">
              <a:spcBef>
                <a:spcPts val="0"/>
              </a:spcBef>
              <a:buNone/>
            </a:pPr>
            <a:endParaRPr lang="hu-H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sz="2400" dirty="0" smtClean="0"/>
              <a:t>NVR </a:t>
            </a:r>
            <a:r>
              <a:rPr lang="hu-HU" sz="2400" dirty="0"/>
              <a:t>a központi névjegyzéken, hogy naprakész </a:t>
            </a:r>
            <a:r>
              <a:rPr lang="hu-HU" sz="2400" dirty="0" smtClean="0"/>
              <a:t>legyen:</a:t>
            </a:r>
          </a:p>
          <a:p>
            <a:pPr marL="0" indent="0">
              <a:spcBef>
                <a:spcPts val="0"/>
              </a:spcBef>
              <a:buNone/>
            </a:pPr>
            <a:endParaRPr lang="hu-HU" sz="2400" dirty="0"/>
          </a:p>
          <a:p>
            <a:pPr lvl="0">
              <a:spcBef>
                <a:spcPts val="0"/>
              </a:spcBef>
            </a:pPr>
            <a:r>
              <a:rPr lang="hu-HU" sz="2400" dirty="0"/>
              <a:t>lakcímváltozás</a:t>
            </a:r>
          </a:p>
          <a:p>
            <a:pPr lvl="0">
              <a:spcBef>
                <a:spcPts val="0"/>
              </a:spcBef>
            </a:pPr>
            <a:r>
              <a:rPr lang="hu-HU" sz="2400" dirty="0"/>
              <a:t>n</a:t>
            </a:r>
            <a:r>
              <a:rPr lang="hu-HU" sz="2400" dirty="0" smtClean="0"/>
              <a:t>évváltozás</a:t>
            </a:r>
            <a:endParaRPr lang="hu-HU" sz="2400" dirty="0"/>
          </a:p>
          <a:p>
            <a:pPr lvl="0">
              <a:spcBef>
                <a:spcPts val="0"/>
              </a:spcBef>
            </a:pPr>
            <a:r>
              <a:rPr lang="hu-HU" sz="2400" dirty="0"/>
              <a:t>választójog megszerzése, elvesztése</a:t>
            </a:r>
          </a:p>
          <a:p>
            <a:pPr marL="0" indent="0">
              <a:spcBef>
                <a:spcPts val="0"/>
              </a:spcBef>
              <a:buNone/>
            </a:pPr>
            <a:endParaRPr lang="hu-HU" sz="12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hu-HU" sz="2800" b="1" dirty="0" smtClean="0"/>
              <a:t>Módosítás hivatalból</a:t>
            </a:r>
          </a:p>
          <a:p>
            <a:pPr marL="0" indent="0" algn="ctr">
              <a:spcBef>
                <a:spcPts val="0"/>
              </a:spcBef>
              <a:buNone/>
            </a:pPr>
            <a:endParaRPr lang="hu-HU" sz="1200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hu-HU" sz="2800" b="1" dirty="0" smtClean="0"/>
              <a:t>Akadálymentes </a:t>
            </a:r>
            <a:r>
              <a:rPr lang="hu-HU" sz="2800" b="1" dirty="0"/>
              <a:t>szavazóhelyiség iránti kérelem</a:t>
            </a:r>
          </a:p>
          <a:p>
            <a:pPr marL="0" indent="0">
              <a:spcBef>
                <a:spcPts val="0"/>
              </a:spcBef>
              <a:buNone/>
            </a:pPr>
            <a:endParaRPr lang="hu-H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sz="2400" dirty="0" smtClean="0"/>
              <a:t>Ha </a:t>
            </a:r>
            <a:r>
              <a:rPr lang="hu-HU" sz="2400" dirty="0"/>
              <a:t>később mozgó urna  -&gt; vissza kell helyezni eredeti </a:t>
            </a:r>
            <a:r>
              <a:rPr lang="hu-HU" sz="2400" dirty="0" smtClean="0"/>
              <a:t>szavazókörébe</a:t>
            </a:r>
            <a:endParaRPr lang="hu-HU" sz="2400" dirty="0"/>
          </a:p>
        </p:txBody>
      </p:sp>
      <p:sp>
        <p:nvSpPr>
          <p:cNvPr id="10" name="Dia számának helye 12"/>
          <p:cNvSpPr txBox="1">
            <a:spLocks/>
          </p:cNvSpPr>
          <p:nvPr/>
        </p:nvSpPr>
        <p:spPr bwMode="auto">
          <a:xfrm>
            <a:off x="4283968" y="6641976"/>
            <a:ext cx="50405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375E930-7F6A-43E9-AE45-1E7DBDE055DF}" type="slidenum">
              <a:rPr kumimoji="0" lang="hu-H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r>
              <a:rPr kumimoji="0" lang="hu-H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.dia</a:t>
            </a:r>
            <a:endParaRPr kumimoji="0" lang="hu-H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WordPictureWatermark5099097"/>
          <p:cNvPicPr>
            <a:picLocks noChangeAspect="1" noChangeArrowheads="1"/>
          </p:cNvPicPr>
          <p:nvPr/>
        </p:nvPicPr>
        <p:blipFill>
          <a:blip r:embed="rId2" cstate="print"/>
          <a:srcRect t="86287"/>
          <a:stretch>
            <a:fillRect/>
          </a:stretch>
        </p:blipFill>
        <p:spPr bwMode="auto">
          <a:xfrm>
            <a:off x="0" y="5157788"/>
            <a:ext cx="9144000" cy="1700212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548680"/>
            <a:ext cx="8135937" cy="5184576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hu-HU" sz="2800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hu-HU" sz="2800" b="1" dirty="0" smtClean="0"/>
              <a:t>Módosítás kérelemre</a:t>
            </a:r>
          </a:p>
          <a:p>
            <a:pPr marL="0" indent="0" algn="ctr">
              <a:spcBef>
                <a:spcPts val="0"/>
              </a:spcBef>
              <a:buNone/>
            </a:pPr>
            <a:endParaRPr lang="hu-HU" sz="1200" b="1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u-HU" sz="2800" dirty="0"/>
              <a:t>a.) Mozgóurna igénylése</a:t>
            </a:r>
          </a:p>
          <a:p>
            <a:pPr lvl="1">
              <a:spcBef>
                <a:spcPts val="0"/>
              </a:spcBef>
            </a:pPr>
            <a:r>
              <a:rPr lang="hu-HU" sz="2000" dirty="0"/>
              <a:t>egészségi állapot</a:t>
            </a:r>
          </a:p>
          <a:p>
            <a:pPr lvl="1">
              <a:spcBef>
                <a:spcPts val="0"/>
              </a:spcBef>
            </a:pPr>
            <a:r>
              <a:rPr lang="hu-HU" sz="2000" dirty="0"/>
              <a:t>fogyatékosság</a:t>
            </a:r>
          </a:p>
          <a:p>
            <a:pPr lvl="1">
              <a:spcBef>
                <a:spcPts val="0"/>
              </a:spcBef>
            </a:pPr>
            <a:r>
              <a:rPr lang="hu-HU" sz="2000" dirty="0"/>
              <a:t>fogva </a:t>
            </a:r>
            <a:r>
              <a:rPr lang="hu-HU" sz="2000" dirty="0" smtClean="0"/>
              <a:t>tartás (házi vagy </a:t>
            </a:r>
            <a:r>
              <a:rPr lang="hu-HU" sz="2000" dirty="0" err="1" smtClean="0"/>
              <a:t>reintegrációs</a:t>
            </a:r>
            <a:r>
              <a:rPr lang="hu-HU" sz="2000" dirty="0" smtClean="0"/>
              <a:t> őrizet)</a:t>
            </a:r>
            <a:endParaRPr lang="hu-HU" sz="2000" dirty="0"/>
          </a:p>
          <a:p>
            <a:pPr marL="457200" lvl="1" indent="0">
              <a:spcBef>
                <a:spcPts val="0"/>
              </a:spcBef>
              <a:buNone/>
            </a:pPr>
            <a:endParaRPr lang="hu-HU" sz="2000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hu-HU" sz="2000" dirty="0" smtClean="0"/>
              <a:t>Lakcímre</a:t>
            </a:r>
            <a:r>
              <a:rPr lang="hu-HU" sz="2000" dirty="0"/>
              <a:t>, vagy a lakcím szerinti szavazókörben bármely címre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hu-HU" sz="2000" dirty="0"/>
              <a:t>Átjelentkezés esetén az adott település bármely </a:t>
            </a:r>
            <a:r>
              <a:rPr lang="hu-HU" sz="2000" dirty="0" smtClean="0"/>
              <a:t>címére</a:t>
            </a:r>
          </a:p>
          <a:p>
            <a:pPr marL="457200" lvl="1" indent="0">
              <a:spcBef>
                <a:spcPts val="0"/>
              </a:spcBef>
              <a:buNone/>
            </a:pPr>
            <a:endParaRPr lang="hu-HU" sz="2000" dirty="0"/>
          </a:p>
          <a:p>
            <a:pPr marL="0" indent="0" algn="ctr">
              <a:spcBef>
                <a:spcPts val="0"/>
              </a:spcBef>
              <a:buNone/>
            </a:pPr>
            <a:r>
              <a:rPr lang="hu-HU" sz="2400" b="1" i="1" dirty="0" smtClean="0"/>
              <a:t>A </a:t>
            </a:r>
            <a:r>
              <a:rPr lang="hu-HU" sz="2400" b="1" i="1" dirty="0"/>
              <a:t>kérelem </a:t>
            </a:r>
            <a:r>
              <a:rPr lang="hu-HU" sz="2400" b="1" i="1" dirty="0" smtClean="0"/>
              <a:t>módosítható</a:t>
            </a:r>
          </a:p>
        </p:txBody>
      </p:sp>
      <p:sp>
        <p:nvSpPr>
          <p:cNvPr id="10" name="Dia számának helye 12"/>
          <p:cNvSpPr txBox="1">
            <a:spLocks/>
          </p:cNvSpPr>
          <p:nvPr/>
        </p:nvSpPr>
        <p:spPr bwMode="auto">
          <a:xfrm>
            <a:off x="4283968" y="6641976"/>
            <a:ext cx="50405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375E930-7F6A-43E9-AE45-1E7DBDE055DF}" type="slidenum">
              <a:rPr kumimoji="0" lang="hu-H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r>
              <a:rPr kumimoji="0" lang="hu-H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.dia</a:t>
            </a:r>
            <a:endParaRPr kumimoji="0" lang="hu-H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510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WordPictureWatermark5099097"/>
          <p:cNvPicPr>
            <a:picLocks noChangeAspect="1" noChangeArrowheads="1"/>
          </p:cNvPicPr>
          <p:nvPr/>
        </p:nvPicPr>
        <p:blipFill>
          <a:blip r:embed="rId2" cstate="print"/>
          <a:srcRect t="86287"/>
          <a:stretch>
            <a:fillRect/>
          </a:stretch>
        </p:blipFill>
        <p:spPr bwMode="auto">
          <a:xfrm>
            <a:off x="0" y="5157788"/>
            <a:ext cx="9144000" cy="1700212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548680"/>
            <a:ext cx="8135937" cy="5184576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u-HU" sz="2800" dirty="0" smtClean="0"/>
              <a:t>b.) </a:t>
            </a:r>
            <a:r>
              <a:rPr lang="hu-HU" sz="2800" dirty="0"/>
              <a:t>Átjelentkezés</a:t>
            </a:r>
          </a:p>
          <a:p>
            <a:pPr lvl="1">
              <a:spcBef>
                <a:spcPts val="0"/>
              </a:spcBef>
            </a:pPr>
            <a:r>
              <a:rPr lang="hu-HU" sz="2000" dirty="0"/>
              <a:t>Magyarország területén</a:t>
            </a:r>
          </a:p>
          <a:p>
            <a:pPr lvl="1">
              <a:spcBef>
                <a:spcPts val="0"/>
              </a:spcBef>
            </a:pPr>
            <a:r>
              <a:rPr lang="hu-HU" sz="2000" dirty="0"/>
              <a:t>Lakcím szerinti szavazókörtől eltérő helyen</a:t>
            </a:r>
          </a:p>
          <a:p>
            <a:pPr lvl="1">
              <a:spcBef>
                <a:spcPts val="0"/>
              </a:spcBef>
            </a:pPr>
            <a:r>
              <a:rPr lang="hu-HU" sz="2000" dirty="0"/>
              <a:t>&gt; másik település </a:t>
            </a:r>
            <a:r>
              <a:rPr lang="hu-HU" sz="2000" dirty="0" smtClean="0"/>
              <a:t>/tipikus/</a:t>
            </a:r>
            <a:endParaRPr lang="hu-HU" sz="2000" dirty="0"/>
          </a:p>
          <a:p>
            <a:pPr lvl="1">
              <a:spcBef>
                <a:spcPts val="0"/>
              </a:spcBef>
            </a:pPr>
            <a:r>
              <a:rPr lang="hu-HU" sz="2000" dirty="0"/>
              <a:t>&gt; </a:t>
            </a:r>
            <a:r>
              <a:rPr lang="hu-HU" sz="2000" dirty="0" smtClean="0"/>
              <a:t>ugyanazon</a:t>
            </a:r>
            <a:r>
              <a:rPr lang="hu-HU" sz="2000" dirty="0" smtClean="0"/>
              <a:t> </a:t>
            </a:r>
            <a:r>
              <a:rPr lang="hu-HU" sz="2000" dirty="0"/>
              <a:t>település /huzamos kórházi </a:t>
            </a:r>
            <a:r>
              <a:rPr lang="hu-HU" sz="2000" dirty="0" smtClean="0"/>
              <a:t>ápolás,  börtön/</a:t>
            </a:r>
            <a:endParaRPr lang="hu-HU" sz="2000" dirty="0"/>
          </a:p>
          <a:p>
            <a:pPr lvl="1">
              <a:spcBef>
                <a:spcPts val="0"/>
              </a:spcBef>
            </a:pPr>
            <a:r>
              <a:rPr lang="hu-HU" sz="2000" dirty="0" smtClean="0"/>
              <a:t>&gt; </a:t>
            </a:r>
            <a:r>
              <a:rPr lang="hu-HU" sz="2000" dirty="0"/>
              <a:t>kijelölt szavazókörben lehet szavazni</a:t>
            </a:r>
          </a:p>
          <a:p>
            <a:pPr lvl="1">
              <a:spcBef>
                <a:spcPts val="0"/>
              </a:spcBef>
            </a:pPr>
            <a:r>
              <a:rPr lang="hu-HU" sz="2000" dirty="0"/>
              <a:t>&gt; szeptember 30. </a:t>
            </a:r>
            <a:r>
              <a:rPr lang="hu-HU" sz="2000" dirty="0" smtClean="0"/>
              <a:t>16:00-ig</a:t>
            </a:r>
            <a:endParaRPr lang="hu-HU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u-HU" sz="2800" dirty="0"/>
              <a:t>c.) Külképviseleti névjegyzék</a:t>
            </a:r>
          </a:p>
          <a:p>
            <a:pPr lvl="1">
              <a:spcBef>
                <a:spcPts val="0"/>
              </a:spcBef>
            </a:pPr>
            <a:r>
              <a:rPr lang="hu-HU" sz="2000" dirty="0"/>
              <a:t>Nagykövetség vagy </a:t>
            </a:r>
            <a:r>
              <a:rPr lang="hu-HU" sz="2000" dirty="0" smtClean="0"/>
              <a:t>főkonzulátus</a:t>
            </a:r>
            <a:endParaRPr lang="hu-HU" sz="2000" dirty="0"/>
          </a:p>
          <a:p>
            <a:pPr lvl="1">
              <a:spcBef>
                <a:spcPts val="0"/>
              </a:spcBef>
            </a:pPr>
            <a:r>
              <a:rPr lang="hu-HU" sz="2000" dirty="0"/>
              <a:t>szeptember 24. </a:t>
            </a:r>
            <a:r>
              <a:rPr lang="hu-HU" sz="2000" dirty="0" smtClean="0"/>
              <a:t>16:00-ig (</a:t>
            </a:r>
            <a:r>
              <a:rPr lang="hu-HU" sz="2000" b="1" dirty="0" smtClean="0"/>
              <a:t>SZOMBAT)</a:t>
            </a:r>
            <a:endParaRPr lang="hu-HU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u-HU" sz="2800" dirty="0"/>
              <a:t>d.) SZSZB – tag, jegyzőkönyvvezető</a:t>
            </a:r>
          </a:p>
          <a:p>
            <a:pPr lvl="1">
              <a:spcBef>
                <a:spcPts val="0"/>
              </a:spcBef>
            </a:pPr>
            <a:r>
              <a:rPr lang="hu-HU" sz="2000" dirty="0" smtClean="0">
                <a:solidFill>
                  <a:srgbClr val="000000"/>
                </a:solidFill>
                <a:ea typeface="+mn-ea"/>
              </a:rPr>
              <a:t>&gt; </a:t>
            </a:r>
            <a:r>
              <a:rPr lang="hu-HU" sz="2000" dirty="0" smtClean="0"/>
              <a:t>szeptember 30.</a:t>
            </a:r>
          </a:p>
          <a:p>
            <a:pPr lvl="1">
              <a:spcBef>
                <a:spcPts val="0"/>
              </a:spcBef>
            </a:pPr>
            <a:r>
              <a:rPr lang="hu-HU" sz="2000" dirty="0" smtClean="0">
                <a:solidFill>
                  <a:srgbClr val="000000"/>
                </a:solidFill>
                <a:ea typeface="+mn-ea"/>
              </a:rPr>
              <a:t>&gt; </a:t>
            </a:r>
            <a:r>
              <a:rPr lang="hu-HU" sz="2000" dirty="0" smtClean="0"/>
              <a:t>csak településen belül</a:t>
            </a:r>
            <a:endParaRPr lang="hu-HU" sz="2400" dirty="0" smtClean="0"/>
          </a:p>
        </p:txBody>
      </p:sp>
      <p:sp>
        <p:nvSpPr>
          <p:cNvPr id="10" name="Dia számának helye 12"/>
          <p:cNvSpPr txBox="1">
            <a:spLocks/>
          </p:cNvSpPr>
          <p:nvPr/>
        </p:nvSpPr>
        <p:spPr bwMode="auto">
          <a:xfrm>
            <a:off x="4283968" y="6641976"/>
            <a:ext cx="50405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375E930-7F6A-43E9-AE45-1E7DBDE055DF}" type="slidenum">
              <a:rPr kumimoji="0" lang="hu-H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r>
              <a:rPr kumimoji="0" lang="hu-H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.dia</a:t>
            </a:r>
            <a:endParaRPr kumimoji="0" lang="hu-H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962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WordPictureWatermark5099097"/>
          <p:cNvPicPr>
            <a:picLocks noChangeAspect="1" noChangeArrowheads="1"/>
          </p:cNvPicPr>
          <p:nvPr/>
        </p:nvPicPr>
        <p:blipFill>
          <a:blip r:embed="rId2" cstate="print"/>
          <a:srcRect t="86287"/>
          <a:stretch>
            <a:fillRect/>
          </a:stretch>
        </p:blipFill>
        <p:spPr bwMode="auto">
          <a:xfrm>
            <a:off x="0" y="5157788"/>
            <a:ext cx="9144000" cy="1700212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548680"/>
            <a:ext cx="8135937" cy="5184576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hu-HU" sz="2800" b="1" dirty="0"/>
              <a:t>A kérelem benyújtása 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hu-HU" sz="2400" dirty="0">
                <a:ea typeface="Calibri" panose="020F0502020204030204" pitchFamily="34" charset="0"/>
                <a:cs typeface="Times New Roman" panose="02020603050405020304" pitchFamily="18" charset="0"/>
              </a:rPr>
              <a:t>A választás kitűzését követően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u-HU" sz="2800" b="1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Módja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hu-HU" sz="2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a.) </a:t>
            </a:r>
            <a:r>
              <a:rPr lang="hu-HU" sz="2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Személyesen = </a:t>
            </a:r>
            <a:r>
              <a:rPr lang="hu-H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lakóhely</a:t>
            </a:r>
          </a:p>
          <a:p>
            <a:pPr marL="1257300" lvl="3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= bejelentett </a:t>
            </a:r>
            <a:r>
              <a:rPr lang="hu-H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tartózkodási hely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hu-H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b.) Levélben =  lakóhely</a:t>
            </a:r>
          </a:p>
          <a:p>
            <a:pPr marL="1257300" lvl="3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             = ha </a:t>
            </a:r>
            <a:r>
              <a:rPr lang="hu-HU" sz="2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nincs, bejelentett tartózkodási hely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hu-H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c.) Honlap, ügyfélkapu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"/>
            </a:pPr>
            <a:r>
              <a:rPr lang="hu-HU" sz="2400" dirty="0">
                <a:ea typeface="Calibri" panose="020F0502020204030204" pitchFamily="34" charset="0"/>
                <a:cs typeface="Times New Roman" panose="02020603050405020304" pitchFamily="18" charset="0"/>
              </a:rPr>
              <a:t>Informatikai rendszer továbbítja az illetékes </a:t>
            </a:r>
            <a:r>
              <a:rPr lang="hu-HU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HVI-hez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400" dirty="0">
                <a:ea typeface="Calibri" panose="020F0502020204030204" pitchFamily="34" charset="0"/>
                <a:cs typeface="Times New Roman" panose="02020603050405020304" pitchFamily="18" charset="0"/>
              </a:rPr>
              <a:t>Mozgóurna esetén meghatalmazott aláírásával is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400" dirty="0">
                <a:ea typeface="Calibri" panose="020F0502020204030204" pitchFamily="34" charset="0"/>
                <a:cs typeface="Times New Roman" panose="02020603050405020304" pitchFamily="18" charset="0"/>
              </a:rPr>
              <a:t>/Közokirat, vagy teljese bizonyító erejű  magánokirat/</a:t>
            </a:r>
            <a:endParaRPr lang="hu-H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Dia számának helye 12"/>
          <p:cNvSpPr txBox="1">
            <a:spLocks/>
          </p:cNvSpPr>
          <p:nvPr/>
        </p:nvSpPr>
        <p:spPr bwMode="auto">
          <a:xfrm>
            <a:off x="4283968" y="6641976"/>
            <a:ext cx="50405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375E930-7F6A-43E9-AE45-1E7DBDE055DF}" type="slidenum">
              <a:rPr kumimoji="0" lang="hu-H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r>
              <a:rPr kumimoji="0" lang="hu-H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.dia</a:t>
            </a:r>
            <a:endParaRPr kumimoji="0" lang="hu-H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681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WordPictureWatermark5099097"/>
          <p:cNvPicPr>
            <a:picLocks noChangeAspect="1" noChangeArrowheads="1"/>
          </p:cNvPicPr>
          <p:nvPr/>
        </p:nvPicPr>
        <p:blipFill>
          <a:blip r:embed="rId2" cstate="print"/>
          <a:srcRect t="86287"/>
          <a:stretch>
            <a:fillRect/>
          </a:stretch>
        </p:blipFill>
        <p:spPr bwMode="auto">
          <a:xfrm>
            <a:off x="0" y="5157788"/>
            <a:ext cx="9144000" cy="1700212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548680"/>
            <a:ext cx="8135937" cy="5184576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u-HU" sz="2800" b="1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kérelem adattartalma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hu-HU" sz="2400" b="1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Kötelező: </a:t>
            </a:r>
            <a:r>
              <a:rPr lang="hu-HU" sz="2400" dirty="0"/>
              <a:t>a választópolgár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hu-HU" sz="2000" dirty="0"/>
              <a:t>neve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hu-HU" sz="2000" dirty="0"/>
              <a:t>születési neve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hu-HU" sz="2000" dirty="0"/>
              <a:t>születési helye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hu-HU" sz="2000" dirty="0"/>
              <a:t>anyja neve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hu-HU" sz="2000" dirty="0"/>
              <a:t>személyi azonosítója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hu-HU" sz="2400" b="1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Továbbá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hu-HU" sz="2000" dirty="0"/>
              <a:t>mozgóurna esetén az igénylés oka, és a cím, ahová kéri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hu-HU" sz="2000" dirty="0"/>
              <a:t>átjelentkezés esetén a település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hu-HU" sz="2000" dirty="0"/>
              <a:t>külképviseleti névjegyzék esetén az ország, és – ha több van- a város megjelölése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hu-HU" sz="2400" b="1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Fakultatív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hu-HU" sz="2000" dirty="0"/>
              <a:t>értesítési cím /lakcímen felül</a:t>
            </a:r>
            <a:r>
              <a:rPr lang="hu-HU" sz="2000" dirty="0" smtClean="0"/>
              <a:t>/</a:t>
            </a:r>
            <a:endParaRPr lang="hu-H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Dia számának helye 12"/>
          <p:cNvSpPr txBox="1">
            <a:spLocks/>
          </p:cNvSpPr>
          <p:nvPr/>
        </p:nvSpPr>
        <p:spPr bwMode="auto">
          <a:xfrm>
            <a:off x="4283968" y="6641976"/>
            <a:ext cx="50405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375E930-7F6A-43E9-AE45-1E7DBDE055DF}" type="slidenum">
              <a:rPr kumimoji="0" lang="hu-H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r>
              <a:rPr kumimoji="0" lang="hu-H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.dia</a:t>
            </a:r>
            <a:endParaRPr kumimoji="0" lang="hu-H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241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WordPictureWatermark5099097"/>
          <p:cNvPicPr>
            <a:picLocks noChangeAspect="1" noChangeArrowheads="1"/>
          </p:cNvPicPr>
          <p:nvPr/>
        </p:nvPicPr>
        <p:blipFill>
          <a:blip r:embed="rId2" cstate="print"/>
          <a:srcRect t="86287"/>
          <a:stretch>
            <a:fillRect/>
          </a:stretch>
        </p:blipFill>
        <p:spPr bwMode="auto">
          <a:xfrm>
            <a:off x="0" y="5157788"/>
            <a:ext cx="9144000" cy="1700212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548680"/>
            <a:ext cx="8063929" cy="532859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u-HU" sz="2800" b="1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kérelem elbírálása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hu-HU" sz="2400" b="1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kérelmező azonosítása</a:t>
            </a:r>
          </a:p>
          <a:p>
            <a:pPr marL="900113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"/>
            </a:pPr>
            <a:r>
              <a:rPr lang="hu-HU" sz="2400" dirty="0">
                <a:ea typeface="Calibri" panose="020F0502020204030204" pitchFamily="34" charset="0"/>
                <a:cs typeface="Times New Roman" panose="02020603050405020304" pitchFamily="18" charset="0"/>
              </a:rPr>
              <a:t>Személyes benyújtás esetén az ügyintéző iratok alapján</a:t>
            </a:r>
          </a:p>
          <a:p>
            <a:pPr marL="900113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"/>
            </a:pPr>
            <a:r>
              <a:rPr lang="hu-HU" sz="2400" dirty="0">
                <a:ea typeface="Calibri" panose="020F0502020204030204" pitchFamily="34" charset="0"/>
                <a:cs typeface="Times New Roman" panose="02020603050405020304" pitchFamily="18" charset="0"/>
              </a:rPr>
              <a:t>nem személyes  -&gt; adatok pontos egyezése szükséges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/kivételek/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hu-HU" sz="2400" b="1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A kérelem elbírálás határideje </a:t>
            </a:r>
          </a:p>
          <a:p>
            <a:pPr marL="900113"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"/>
            </a:pPr>
            <a:r>
              <a:rPr lang="hu-H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sz="2400" dirty="0">
                <a:ea typeface="Calibri" panose="020F0502020204030204" pitchFamily="34" charset="0"/>
                <a:cs typeface="Times New Roman" panose="02020603050405020304" pitchFamily="18" charset="0"/>
              </a:rPr>
              <a:t>16 óráig beérkező kérelmet a beérkezés napján</a:t>
            </a:r>
          </a:p>
          <a:p>
            <a:pPr marL="900113"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"/>
            </a:pPr>
            <a:r>
              <a:rPr lang="hu-HU" sz="2400" dirty="0">
                <a:ea typeface="Calibri" panose="020F0502020204030204" pitchFamily="34" charset="0"/>
                <a:cs typeface="Times New Roman" panose="02020603050405020304" pitchFamily="18" charset="0"/>
              </a:rPr>
              <a:t>a 16 órát követően, illetve a nem munkanapon beérkező kérelmet  a következő </a:t>
            </a:r>
            <a:r>
              <a:rPr lang="hu-H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munkanapon</a:t>
            </a:r>
            <a:r>
              <a:rPr lang="hu-HU" sz="24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hu-HU" sz="2400" b="1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Áttétel: </a:t>
            </a:r>
            <a:r>
              <a:rPr lang="hu-HU" sz="2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amikor az </a:t>
            </a:r>
            <a:r>
              <a:rPr lang="hu-H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áttett kérelem beérkezik, az az </a:t>
            </a:r>
            <a:r>
              <a:rPr lang="hu-HU" sz="2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időpont irányadó </a:t>
            </a:r>
            <a:r>
              <a:rPr lang="hu-HU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az </a:t>
            </a:r>
            <a:r>
              <a:rPr lang="hu-HU" sz="2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elbírálásnál</a:t>
            </a:r>
            <a:endParaRPr lang="hu-H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Dia számának helye 12"/>
          <p:cNvSpPr txBox="1">
            <a:spLocks/>
          </p:cNvSpPr>
          <p:nvPr/>
        </p:nvSpPr>
        <p:spPr bwMode="auto">
          <a:xfrm>
            <a:off x="4283968" y="6641976"/>
            <a:ext cx="50405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375E930-7F6A-43E9-AE45-1E7DBDE055DF}" type="slidenum">
              <a:rPr kumimoji="0" lang="hu-H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r>
              <a:rPr kumimoji="0" lang="hu-H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.dia</a:t>
            </a:r>
            <a:endParaRPr kumimoji="0" lang="hu-H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WordPictureWatermark5099097"/>
          <p:cNvPicPr>
            <a:picLocks noChangeAspect="1" noChangeArrowheads="1"/>
          </p:cNvPicPr>
          <p:nvPr/>
        </p:nvPicPr>
        <p:blipFill>
          <a:blip r:embed="rId2" cstate="print"/>
          <a:srcRect t="86287"/>
          <a:stretch>
            <a:fillRect/>
          </a:stretch>
        </p:blipFill>
        <p:spPr bwMode="auto">
          <a:xfrm>
            <a:off x="0" y="5157788"/>
            <a:ext cx="9144000" cy="1700212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548680"/>
            <a:ext cx="8135937" cy="5184576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u-HU" sz="2800" b="1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választási iroda </a:t>
            </a:r>
            <a:r>
              <a:rPr lang="hu-HU" sz="2800" b="1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döntése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hu-HU" sz="2800" b="1" i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0113" lvl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"/>
            </a:pPr>
            <a:r>
              <a:rPr lang="hu-HU" sz="2400" dirty="0">
                <a:ea typeface="Calibri" panose="020F0502020204030204" pitchFamily="34" charset="0"/>
                <a:cs typeface="Times New Roman" panose="02020603050405020304" pitchFamily="18" charset="0"/>
              </a:rPr>
              <a:t>Kérelem </a:t>
            </a:r>
            <a:r>
              <a:rPr lang="hu-HU" sz="24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elutasítása</a:t>
            </a:r>
            <a:r>
              <a:rPr lang="hu-HU" sz="2400" dirty="0"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hu-HU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NVR-ből</a:t>
            </a:r>
            <a:r>
              <a:rPr lang="hu-HU" sz="2400" dirty="0">
                <a:ea typeface="Calibri" panose="020F0502020204030204" pitchFamily="34" charset="0"/>
                <a:cs typeface="Times New Roman" panose="02020603050405020304" pitchFamily="18" charset="0"/>
              </a:rPr>
              <a:t> kinyomtatott </a:t>
            </a:r>
            <a:r>
              <a:rPr lang="hu-HU" sz="24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határozattal</a:t>
            </a:r>
          </a:p>
          <a:p>
            <a:pPr marL="900113" lvl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"/>
            </a:pPr>
            <a:r>
              <a:rPr lang="hu-HU" sz="2400" dirty="0">
                <a:ea typeface="Calibri" panose="020F0502020204030204" pitchFamily="34" charset="0"/>
                <a:cs typeface="Times New Roman" panose="02020603050405020304" pitchFamily="18" charset="0"/>
              </a:rPr>
              <a:t>Ha kérelemnek </a:t>
            </a:r>
            <a:r>
              <a:rPr lang="hu-HU" sz="24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helyt ad</a:t>
            </a:r>
            <a:r>
              <a:rPr lang="hu-HU" sz="24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u-HU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NVR-ből</a:t>
            </a:r>
            <a:r>
              <a:rPr lang="hu-HU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egyéb döntést </a:t>
            </a:r>
            <a:r>
              <a:rPr lang="hu-HU" sz="2400" dirty="0">
                <a:ea typeface="Calibri" panose="020F0502020204030204" pitchFamily="34" charset="0"/>
                <a:cs typeface="Times New Roman" panose="02020603050405020304" pitchFamily="18" charset="0"/>
              </a:rPr>
              <a:t>nyomtat</a:t>
            </a:r>
          </a:p>
          <a:p>
            <a:pPr marL="900113" lvl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"/>
            </a:pPr>
            <a:r>
              <a:rPr lang="hu-HU" sz="24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Átjelentkezés</a:t>
            </a:r>
            <a:r>
              <a:rPr lang="hu-HU" sz="2400" dirty="0">
                <a:ea typeface="Calibri" panose="020F0502020204030204" pitchFamily="34" charset="0"/>
                <a:cs typeface="Times New Roman" panose="02020603050405020304" pitchFamily="18" charset="0"/>
              </a:rPr>
              <a:t> és </a:t>
            </a:r>
            <a:r>
              <a:rPr lang="hu-HU" sz="2400" b="1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külképviseleti</a:t>
            </a:r>
            <a:r>
              <a:rPr lang="hu-HU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névjegyzékkel </a:t>
            </a:r>
            <a:r>
              <a:rPr lang="hu-HU" sz="2400" dirty="0">
                <a:ea typeface="Calibri" panose="020F0502020204030204" pitchFamily="34" charset="0"/>
                <a:cs typeface="Times New Roman" panose="02020603050405020304" pitchFamily="18" charset="0"/>
              </a:rPr>
              <a:t>kapcsolatos döntést követően a HVI </a:t>
            </a:r>
            <a:r>
              <a:rPr lang="hu-HU" sz="24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értesítőt</a:t>
            </a:r>
            <a:r>
              <a:rPr lang="hu-HU" sz="2400" dirty="0">
                <a:ea typeface="Calibri" panose="020F0502020204030204" pitchFamily="34" charset="0"/>
                <a:cs typeface="Times New Roman" panose="02020603050405020304" pitchFamily="18" charset="0"/>
              </a:rPr>
              <a:t> küld.</a:t>
            </a:r>
          </a:p>
          <a:p>
            <a:pPr marL="900113" lvl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"/>
            </a:pPr>
            <a:r>
              <a:rPr lang="hu-HU" sz="24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Mozgóurna</a:t>
            </a:r>
            <a:r>
              <a:rPr lang="hu-HU" sz="2400" dirty="0">
                <a:ea typeface="Calibri" panose="020F0502020204030204" pitchFamily="34" charset="0"/>
                <a:cs typeface="Times New Roman" panose="02020603050405020304" pitchFamily="18" charset="0"/>
              </a:rPr>
              <a:t> iránti kérelem </a:t>
            </a:r>
            <a:r>
              <a:rPr lang="hu-HU" sz="24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elutasítása</a:t>
            </a:r>
            <a:r>
              <a:rPr lang="hu-HU" sz="2400" dirty="0">
                <a:ea typeface="Calibri" panose="020F0502020204030204" pitchFamily="34" charset="0"/>
                <a:cs typeface="Times New Roman" panose="02020603050405020304" pitchFamily="18" charset="0"/>
              </a:rPr>
              <a:t>: SZSZB határozattal</a:t>
            </a:r>
            <a:r>
              <a:rPr lang="hu-H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hu-H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Dia számának helye 12"/>
          <p:cNvSpPr txBox="1">
            <a:spLocks/>
          </p:cNvSpPr>
          <p:nvPr/>
        </p:nvSpPr>
        <p:spPr bwMode="auto">
          <a:xfrm>
            <a:off x="4283968" y="6641976"/>
            <a:ext cx="50405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375E930-7F6A-43E9-AE45-1E7DBDE055DF}" type="slidenum">
              <a:rPr kumimoji="0" lang="hu-H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r>
              <a:rPr kumimoji="0" lang="hu-HU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.dia</a:t>
            </a:r>
            <a:endParaRPr kumimoji="0" lang="hu-H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26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1640</TotalTime>
  <Words>393</Words>
  <Application>Microsoft Office PowerPoint</Application>
  <PresentationFormat>Diavetítés a képernyőre (4:3 oldalarány)</PresentationFormat>
  <Paragraphs>113</Paragraphs>
  <Slides>12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Calibri</vt:lpstr>
      <vt:lpstr>Times New Roman</vt:lpstr>
      <vt:lpstr>Wingdings</vt:lpstr>
      <vt:lpstr>Alapértelmezett terv</vt:lpstr>
      <vt:lpstr> </vt:lpstr>
      <vt:lpstr>  A névjegyzék továbbvezetése  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Fenntartható fejlődés</dc:title>
  <dc:creator>Éva Péter</dc:creator>
  <cp:lastModifiedBy>Tünde Harsányi</cp:lastModifiedBy>
  <cp:revision>128</cp:revision>
  <cp:lastPrinted>2016-09-12T09:12:38Z</cp:lastPrinted>
  <dcterms:created xsi:type="dcterms:W3CDTF">2012-11-20T12:59:47Z</dcterms:created>
  <dcterms:modified xsi:type="dcterms:W3CDTF">2016-09-12T09:14:00Z</dcterms:modified>
</cp:coreProperties>
</file>