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17"/>
  </p:notesMasterIdLst>
  <p:handoutMasterIdLst>
    <p:handoutMasterId r:id="rId18"/>
  </p:handoutMasterIdLst>
  <p:sldIdLst>
    <p:sldId id="262" r:id="rId2"/>
    <p:sldId id="263" r:id="rId3"/>
    <p:sldId id="282" r:id="rId4"/>
    <p:sldId id="273" r:id="rId5"/>
    <p:sldId id="272" r:id="rId6"/>
    <p:sldId id="264" r:id="rId7"/>
    <p:sldId id="278" r:id="rId8"/>
    <p:sldId id="261" r:id="rId9"/>
    <p:sldId id="279" r:id="rId10"/>
    <p:sldId id="274" r:id="rId11"/>
    <p:sldId id="276" r:id="rId12"/>
    <p:sldId id="280" r:id="rId13"/>
    <p:sldId id="281" r:id="rId14"/>
    <p:sldId id="277" r:id="rId15"/>
    <p:sldId id="271" r:id="rId16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4" userDrawn="1">
          <p15:clr>
            <a:srgbClr val="A4A3A4"/>
          </p15:clr>
        </p15:guide>
        <p15:guide id="2" pos="2182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2" autoAdjust="0"/>
    <p:restoredTop sz="94622" autoAdjust="0"/>
  </p:normalViewPr>
  <p:slideViewPr>
    <p:cSldViewPr snapToObjects="1">
      <p:cViewPr varScale="1">
        <p:scale>
          <a:sx n="109" d="100"/>
          <a:sy n="109" d="100"/>
        </p:scale>
        <p:origin x="15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74"/>
        <p:guide pos="2182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4AE08-E834-41F8-85DD-DEE5626A7194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74C77-0016-4281-8695-36B682C06247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9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732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182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05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333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0676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596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744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767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456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059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906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839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782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370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47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88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2016.01.08.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549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664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ejlesztes@szszbmo.hu" TargetMode="External"/><Relationship Id="rId2" Type="http://schemas.openxmlformats.org/officeDocument/2006/relationships/hyperlink" Target="http://www.szechenyi2020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7992888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MEGYEI SZINTŰ FOGLALKOZTATÁSI MEGÁLLAPODÁSOK, FOGLALKOZTATÁSI-GAZDASÁGFEJLESZTÉSI EGYÜTTMŰKÖDÉSEK</a:t>
            </a:r>
            <a:br>
              <a:rPr lang="hu-H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TOP-5.1.1-15</a:t>
            </a:r>
            <a:br>
              <a:rPr lang="hu-H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 </a:t>
            </a:r>
            <a:r>
              <a:rPr lang="hu-H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FOGLALKOZTATÁSI EGYÜTTMŰKÖDÉSEK</a:t>
            </a:r>
            <a:br>
              <a:rPr lang="hu-H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TOP-5.1.2-15</a:t>
            </a:r>
            <a:r>
              <a:rPr lang="hu-H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Nyíregyháza, 2016. január 8.</a:t>
            </a:r>
            <a:b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dr. Kabai-</a:t>
            </a:r>
            <a:r>
              <a:rPr lang="hu-HU" sz="1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Krucsó</a:t>
            </a: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Kitti</a:t>
            </a:r>
            <a:endParaRPr lang="hu-HU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ASUS\Desktop\ENPI nyitókonferencia\cimerkicsi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722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4624"/>
            <a:ext cx="7308303" cy="1152128"/>
          </a:xfrm>
        </p:spPr>
        <p:txBody>
          <a:bodyPr>
            <a:normAutofit fontScale="90000"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KÖTELEZŐEN MEGVALÓSÍTANDÓ TEVÉKENYSÉGEK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2204864"/>
            <a:ext cx="6347714" cy="3836499"/>
          </a:xfrm>
        </p:spPr>
        <p:txBody>
          <a:bodyPr>
            <a:normAutofit/>
          </a:bodyPr>
          <a:lstStyle/>
          <a:p>
            <a:pPr lvl="0"/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Gyermekellátási szolgáltatások helyzetére kitérés</a:t>
            </a:r>
          </a:p>
          <a:p>
            <a:pPr marL="0" lvl="0" indent="0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Nyilvánosság biztosítása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992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00251"/>
            <a:ext cx="6957312" cy="936104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KIVÁLASZTÁSI ELJÁRÁS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242815"/>
            <a:ext cx="6347714" cy="49166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Irányító Hatóság a támogatási kérelmekről való döntés megalapozására </a:t>
            </a:r>
            <a:r>
              <a:rPr lang="hu-HU" sz="20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Döntés-előkészítő Bizottságot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hív össze. </a:t>
            </a:r>
          </a:p>
          <a:p>
            <a:pPr marL="0" indent="0" algn="just">
              <a:buNone/>
            </a:pPr>
            <a:endParaRPr lang="hu-H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projekt műszaki-szakmai tartalmával kapcsolatos elvárások a felhívás 12. oldalán találhatóak,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terület specifikus értékelési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szempontokat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pedig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specifikus melléklet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tartalmazza.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595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CSATOLANDÓ 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DOKUMENTUMOK A TÁMOGATÁSI KÉRELEM 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ELKÉSZÍTÉSE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 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.-helyi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Kötelezően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csatolandó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hiánypótolható</a:t>
            </a:r>
            <a:r>
              <a:rPr lang="en-US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mellékletek</a:t>
            </a:r>
            <a:r>
              <a:rPr lang="en-US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hu-HU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Megvalósíthatósági</a:t>
            </a: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tanulmány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(MT)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elkészítése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Felhívás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mellékletként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közzétett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szerint</a:t>
            </a:r>
            <a:endParaRPr lang="hu-HU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Előzetes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költségvetési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tervezet</a:t>
            </a:r>
            <a:endParaRPr lang="hu-HU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Konzorciumi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együttműködési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megállapodás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kérelem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benyújtására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aláírt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szkennelt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pdf/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tif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formátum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illetékes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megyei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által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kiállított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igazolás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Megyei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Foglalkoztatás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fejlesztési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Együttműködési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Programhoz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valló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illeszkedésről</a:t>
            </a:r>
            <a:endParaRPr lang="hu-HU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hu-HU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  <p:pic>
        <p:nvPicPr>
          <p:cNvPr id="6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434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CSATOLANDÓ 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DOKUMENTUMOK A TÁMOGATÁSI KÉRELEM 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ELKÉSZÍTÉSE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 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II.-helyi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hu-HU" u="sng" dirty="0" smtClean="0"/>
          </a:p>
          <a:p>
            <a:pPr marL="0" indent="0">
              <a:buNone/>
            </a:pPr>
            <a:r>
              <a:rPr lang="en-US" sz="29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Csatolandó</a:t>
            </a:r>
            <a:r>
              <a:rPr lang="en-US" sz="29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9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rend</a:t>
            </a:r>
            <a:r>
              <a:rPr lang="hu-HU" sz="29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9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lkezésre</a:t>
            </a:r>
            <a:r>
              <a:rPr lang="en-US" sz="29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</a:t>
            </a:r>
            <a:r>
              <a:rPr lang="en-US" sz="29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29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►"/>
            </a:pP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Szakmai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önéletrajz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projektmenedzsment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esetében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aláírt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szkennelt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–pdf/</a:t>
            </a: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tif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9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formátum</a:t>
            </a:r>
            <a:r>
              <a:rPr lang="hu-HU" sz="2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►"/>
            </a:pP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Szándéknyilatkozat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foglalkoztatási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paktumban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való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részvételről</a:t>
            </a:r>
            <a:r>
              <a:rPr lang="hu-HU" sz="2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►"/>
            </a:pP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Lefolytatott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közbeszerzés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9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dokumentációja</a:t>
            </a:r>
            <a:r>
              <a:rPr lang="hu-HU" sz="2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►"/>
            </a:pP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Horizontális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szempontok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érvényre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jutását</a:t>
            </a:r>
            <a:r>
              <a:rPr lang="en-US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bemutató</a:t>
            </a:r>
            <a:endParaRPr lang="hu-HU" sz="29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9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9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okumentum</a:t>
            </a:r>
            <a:r>
              <a:rPr lang="hu-HU" sz="2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(amennyiben nem a Megvalósíthatósági </a:t>
            </a:r>
            <a:r>
              <a:rPr lang="hu-HU" sz="2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sz="2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anulmány része)</a:t>
            </a:r>
          </a:p>
          <a:p>
            <a:pPr marL="0" indent="0">
              <a:buNone/>
            </a:pPr>
            <a:endParaRPr lang="hu-HU" sz="23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3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►"/>
            </a:pPr>
            <a:endParaRPr lang="hu-HU" u="sng" dirty="0" smtClean="0"/>
          </a:p>
          <a:p>
            <a:pPr marL="0" indent="0">
              <a:buNone/>
            </a:pPr>
            <a:endParaRPr lang="hu-HU" u="sng" dirty="0"/>
          </a:p>
          <a:p>
            <a:pPr marL="0" indent="0">
              <a:buNone/>
            </a:pPr>
            <a:r>
              <a:rPr lang="en-US" u="sng" dirty="0" smtClean="0"/>
              <a:t> </a:t>
            </a:r>
            <a:endParaRPr lang="hu-HU" dirty="0"/>
          </a:p>
        </p:txBody>
      </p:sp>
      <p:pic>
        <p:nvPicPr>
          <p:cNvPr id="11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493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695731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INFORMÁCIÓK</a:t>
            </a:r>
            <a:b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Széchenyi 2020 ügyfélszolgálata</a:t>
            </a:r>
          </a:p>
          <a:p>
            <a:pPr lvl="2" algn="just">
              <a:buFontTx/>
              <a:buChar char="-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www.szechenyi2020.hu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Szabolcs-Szatmár-Bereg Megye Önkormányzata</a:t>
            </a:r>
          </a:p>
          <a:p>
            <a:pPr marL="1085850" lvl="2" indent="-285750" algn="just">
              <a:buFontTx/>
              <a:buChar char="-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fejlesztes@szszbmo.hu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881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936104"/>
          </a:xfrm>
        </p:spPr>
        <p:txBody>
          <a:bodyPr/>
          <a:lstStyle/>
          <a:p>
            <a:pPr algn="ctr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8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u-H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megtisztelő figyelmet!</a:t>
            </a:r>
            <a:endParaRPr lang="hu-H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48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7956376" cy="936104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FELHÍVÁSOK CÉLJA, INDOKOLTSÁGA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000" b="1" dirty="0" smtClean="0"/>
          </a:p>
          <a:p>
            <a:pPr algn="just"/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megyei és helyi </a:t>
            </a:r>
            <a:r>
              <a:rPr lang="hu-H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szinten létrejövő és, vagy már működő foglalkoztatási együttműködések, partnerségek hozzájussanak azon forrásokhoz, melyek segítségével képzési és foglalkoztatási </a:t>
            </a: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programok megvalósulhatnak.</a:t>
            </a:r>
          </a:p>
          <a:p>
            <a:pPr algn="just"/>
            <a:endParaRPr lang="hu-H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megyei szintű együttműködés a megye egészére kiterjedő célokkal és tevékenységekkel működik, 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ernyőszervezeti feladatokat </a:t>
            </a: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lát el, a megyei szintű koordinációt biztosítja, monitoring tevékenységet végez a helyi paktumok tekintetében.</a:t>
            </a:r>
            <a:endParaRPr lang="hu-H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indent="-285750">
              <a:buFontTx/>
              <a:buChar char="-"/>
            </a:pPr>
            <a:endParaRPr lang="hu-HU" sz="1800" dirty="0" smtClean="0">
              <a:solidFill>
                <a:srgbClr val="0070C0"/>
              </a:solidFill>
            </a:endParaRPr>
          </a:p>
          <a:p>
            <a:pPr marL="285750" lvl="2" indent="-285750">
              <a:buFontTx/>
              <a:buChar char="-"/>
            </a:pPr>
            <a:endParaRPr lang="hu-HU" sz="1800" i="1" dirty="0" smtClean="0">
              <a:solidFill>
                <a:srgbClr val="0070C0"/>
              </a:solidFill>
            </a:endParaRPr>
          </a:p>
          <a:p>
            <a:pPr marL="0" lvl="2" indent="0">
              <a:buNone/>
            </a:pPr>
            <a:endParaRPr lang="hu-HU" dirty="0"/>
          </a:p>
          <a:p>
            <a:pPr marL="0" lvl="2" indent="0">
              <a:buNone/>
            </a:pPr>
            <a:endParaRPr lang="hu-HU" b="1" dirty="0"/>
          </a:p>
          <a:p>
            <a:pPr marL="0" indent="0">
              <a:buNone/>
            </a:pPr>
            <a:endParaRPr lang="hu-HU" sz="2000" dirty="0"/>
          </a:p>
          <a:p>
            <a:pPr lvl="0"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8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KÉRELMEK, </a:t>
            </a:r>
            <a:r>
              <a:rPr lang="hu-H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FINANSZÍROZÁS I. - megyei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0988" y="1721841"/>
            <a:ext cx="6347714" cy="434055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Kizárólag </a:t>
            </a:r>
            <a:r>
              <a:rPr lang="hu-H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konzorciumi formában </a:t>
            </a: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lehetőség 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benyújtásra, konzorciumvezető kizárólag a </a:t>
            </a:r>
            <a:r>
              <a:rPr lang="hu-HU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megyei önkormányzat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Az </a:t>
            </a: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állami foglalkoztatási szervként eljáró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megyei 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kormányhivatalt kötelező 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bevonni.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Konzorciumi partner lehet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►"/>
            </a:pP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Megyei kormányhivatalok,</a:t>
            </a:r>
          </a:p>
          <a:p>
            <a:pPr algn="just">
              <a:buFont typeface="Arial" panose="020B0604020202020204" pitchFamily="34" charset="0"/>
              <a:buChar char="►"/>
            </a:pP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 önkormányzatok és társulásaik,</a:t>
            </a:r>
          </a:p>
          <a:p>
            <a:pPr algn="just">
              <a:buFont typeface="Arial" panose="020B0604020202020204" pitchFamily="34" charset="0"/>
              <a:buChar char="►"/>
            </a:pP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Állami, önkormányzati többségi tulajdonú non-profit képzőintézmények,</a:t>
            </a:r>
          </a:p>
          <a:p>
            <a:pPr algn="just">
              <a:buFont typeface="Arial" panose="020B0604020202020204" pitchFamily="34" charset="0"/>
              <a:buChar char="►"/>
            </a:pP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szervezetek,</a:t>
            </a:r>
          </a:p>
          <a:p>
            <a:pPr algn="just">
              <a:buFont typeface="Arial" panose="020B0604020202020204" pitchFamily="34" charset="0"/>
              <a:buChar char="►"/>
            </a:pP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Többségi önkormányzati tulajdonú nonprofit gazdasági társaság.</a:t>
            </a:r>
          </a:p>
          <a:p>
            <a:pPr marL="0" indent="0">
              <a:buNone/>
            </a:pP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kérelem benyújtása:  2016. 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január 29 – 2016. március 17. </a:t>
            </a:r>
          </a:p>
          <a:p>
            <a:pPr marL="0" indent="0">
              <a:buNone/>
            </a:pP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 </a:t>
            </a: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megyei keretösszeg: 1 296 millió Ft</a:t>
            </a:r>
          </a:p>
          <a:p>
            <a:pPr marL="0" indent="0">
              <a:buNone/>
            </a:pP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 </a:t>
            </a: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kérelmek várható száma: 1 db</a:t>
            </a:r>
          </a:p>
          <a:p>
            <a:pPr marL="0" indent="0">
              <a:buNone/>
            </a:pP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</a:t>
            </a: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összege: min. 300 millió Ft, </a:t>
            </a:r>
            <a:r>
              <a:rPr lang="hu-HU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1 296 millió Ft</a:t>
            </a:r>
          </a:p>
          <a:p>
            <a:pPr marL="0" indent="0">
              <a:buNone/>
            </a:pP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maximális mértéke: összes elszámolható költség 100%-a</a:t>
            </a:r>
          </a:p>
          <a:p>
            <a:pPr marL="0" indent="0" algn="just">
              <a:buNone/>
            </a:pP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Előleg igénylés lehetősége</a:t>
            </a:r>
            <a:r>
              <a:rPr lang="hu-H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biztosított,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utófinanszírozású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tevékenységekre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igénybe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vehető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maximális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előleg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mértéke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megítélt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25%-a, civil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szervezet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50%-a, de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legfeljebb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300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millió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Ft.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3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43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43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43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43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43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43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43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05264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58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236295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KÉRELMEK, FINANSZÍROZÁS II.- helyi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980728"/>
            <a:ext cx="6347714" cy="50606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Kizárólag </a:t>
            </a:r>
            <a:r>
              <a:rPr lang="hu-HU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konzorciumi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formában van lehetőség benyújtásra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Kötelező bevonni az állami foglalkoztatási szervként eljáró megyei kormányhivatalt és a projektjavaslat vonatkozásában releváns helyi önkormányzatot.</a:t>
            </a:r>
            <a:endParaRPr lang="hu-HU" sz="4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Támogatást igénylők köre, mint </a:t>
            </a:r>
            <a:r>
              <a:rPr lang="hu-HU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 vezető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►"/>
            </a:pP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Megyei kormányhivatalok,</a:t>
            </a:r>
          </a:p>
          <a:p>
            <a:pPr>
              <a:buFont typeface="Arial" panose="020B0604020202020204" pitchFamily="34" charset="0"/>
              <a:buChar char="►"/>
            </a:pP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 önkormányzatok és társulásaik,</a:t>
            </a:r>
          </a:p>
          <a:p>
            <a:pPr>
              <a:buFont typeface="Arial" panose="020B0604020202020204" pitchFamily="34" charset="0"/>
              <a:buChar char="►"/>
            </a:pP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Állami, önkormányzati többségi tulajdonú non-profit képzőintézmények,</a:t>
            </a:r>
          </a:p>
          <a:p>
            <a:pPr>
              <a:buFont typeface="Arial" panose="020B0604020202020204" pitchFamily="34" charset="0"/>
              <a:buChar char="►"/>
            </a:pP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szervezetek,</a:t>
            </a:r>
          </a:p>
          <a:p>
            <a:pPr>
              <a:buFont typeface="Arial" panose="020B0604020202020204" pitchFamily="34" charset="0"/>
              <a:buChar char="►"/>
            </a:pP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Többségi önkormányzati tulajdonú nonprofit gazdasági társaság.</a:t>
            </a:r>
          </a:p>
          <a:p>
            <a:pPr marL="0" indent="0">
              <a:buNone/>
            </a:pPr>
            <a:r>
              <a:rPr lang="hu-HU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Konzorciumi partner 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lehet:</a:t>
            </a:r>
          </a:p>
          <a:p>
            <a:pPr>
              <a:buFont typeface="Arial" panose="020B0604020202020204" pitchFamily="34" charset="0"/>
              <a:buChar char="►"/>
            </a:pP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Megyei önkormányzat,</a:t>
            </a:r>
          </a:p>
          <a:p>
            <a:pPr>
              <a:buFont typeface="Arial" panose="020B0604020202020204" pitchFamily="34" charset="0"/>
              <a:buChar char="►"/>
            </a:pP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Nonprofit gazdasági társaság,</a:t>
            </a:r>
          </a:p>
          <a:p>
            <a:pPr>
              <a:buFont typeface="Arial" panose="020B0604020202020204" pitchFamily="34" charset="0"/>
              <a:buChar char="►"/>
            </a:pP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Vállalkozás, melyben az állam vagy önkormányzat együttesen vagy külön, közvetett vagy közvetlen 100%-</a:t>
            </a:r>
            <a:r>
              <a:rPr lang="hu-HU" sz="4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tulajdonosi részesedéssel rendelkezik,</a:t>
            </a:r>
          </a:p>
          <a:p>
            <a:pPr>
              <a:buFont typeface="Arial" panose="020B0604020202020204" pitchFamily="34" charset="0"/>
              <a:buChar char="►"/>
            </a:pP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Állami, önkormányzati többségi tulajdonú non-profit 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képzőintézmények,</a:t>
            </a:r>
          </a:p>
          <a:p>
            <a:pPr>
              <a:buFont typeface="Arial" panose="020B0604020202020204" pitchFamily="34" charset="0"/>
              <a:buChar char="►"/>
            </a:pP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szervezetek,</a:t>
            </a:r>
          </a:p>
          <a:p>
            <a:pPr>
              <a:buFont typeface="Arial" panose="020B0604020202020204" pitchFamily="34" charset="0"/>
              <a:buChar char="►"/>
            </a:pP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Többségi önkormányzati tulajdonú nonprofit gazdasági társaság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r>
              <a:rPr lang="hu-HU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támogatási kérelem benyújtása: </a:t>
            </a:r>
            <a:r>
              <a:rPr lang="hu-H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2016. március 17- 2016. július 26.</a:t>
            </a:r>
          </a:p>
          <a:p>
            <a:pPr marL="0" lvl="0" indent="0">
              <a:buNone/>
            </a:pPr>
            <a:r>
              <a:rPr lang="hu-HU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végrehajtására rendelkezésre álló </a:t>
            </a:r>
            <a:r>
              <a:rPr lang="hu-HU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időtartam:	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hónap</a:t>
            </a:r>
          </a:p>
          <a:p>
            <a:pPr marL="0" lvl="0" indent="0">
              <a:buNone/>
            </a:pPr>
            <a:r>
              <a:rPr lang="hu-HU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Fenntartási </a:t>
            </a:r>
            <a:r>
              <a:rPr lang="hu-H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kötelezettség: </a:t>
            </a:r>
            <a:r>
              <a:rPr lang="hu-HU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év</a:t>
            </a:r>
          </a:p>
          <a:p>
            <a:pPr marL="457200" lvl="1" indent="0">
              <a:buNone/>
            </a:pP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56" y="5805264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30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308303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</a:t>
            </a: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KÉRELMEK, FINANSZÍROZÁS I</a:t>
            </a: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.-helyi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17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 </a:t>
            </a: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megyei </a:t>
            </a: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keretösszeg</a:t>
            </a: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17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2 408 millió Ft</a:t>
            </a:r>
          </a:p>
          <a:p>
            <a:pPr marL="0" indent="0">
              <a:buNone/>
            </a:pPr>
            <a:endParaRPr lang="hu-HU" sz="17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 kérelmek várható száma: </a:t>
            </a:r>
            <a:r>
              <a:rPr lang="hu-HU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hu-HU" sz="17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db</a:t>
            </a:r>
          </a:p>
          <a:p>
            <a:pPr marL="0" indent="0">
              <a:buNone/>
            </a:pPr>
            <a:endParaRPr lang="hu-HU" sz="17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összege:</a:t>
            </a:r>
            <a:r>
              <a:rPr lang="hu-HU" sz="17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min. </a:t>
            </a:r>
            <a:r>
              <a:rPr lang="hu-HU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hu-HU" sz="17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millió Ft, </a:t>
            </a:r>
            <a:r>
              <a:rPr lang="hu-HU" sz="17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hu-HU" sz="17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350 millió Ft</a:t>
            </a:r>
          </a:p>
          <a:p>
            <a:pPr marL="0" indent="0">
              <a:buNone/>
            </a:pPr>
            <a:endParaRPr lang="hu-HU" sz="17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maximális mértéke: </a:t>
            </a:r>
            <a:r>
              <a:rPr lang="hu-HU" sz="17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összes elszámolható költség 100%-a</a:t>
            </a:r>
          </a:p>
          <a:p>
            <a:pPr marL="0" indent="0" algn="just">
              <a:buNone/>
            </a:pPr>
            <a:r>
              <a:rPr lang="hu-HU" sz="17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Előleg igénylés lehetősége: </a:t>
            </a:r>
            <a:r>
              <a:rPr lang="hu-HU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biztosított,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utófinanszírozású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tevékenységekre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igénybe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vehető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maximális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előleg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mértéke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megítélt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25%-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civil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szervezet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esetén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50%-a, de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legfeljebb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300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millió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Ft.</a:t>
            </a:r>
            <a:endParaRPr lang="hu-HU" sz="17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01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72888"/>
            <a:ext cx="6860315" cy="936104"/>
          </a:xfrm>
        </p:spPr>
        <p:txBody>
          <a:bodyPr>
            <a:normAutofit fontScale="90000"/>
          </a:bodyPr>
          <a:lstStyle/>
          <a:p>
            <a:pPr marL="0" lvl="2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TÁMOGATHATÓ TEVÉKENYSÉGEK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47260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u-H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en-US" sz="13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Foglalkoztatási</a:t>
            </a:r>
            <a:r>
              <a:rPr lang="en-US" sz="13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3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megállapodások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paktumok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programrészéhez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(1.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főtevékenység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kapcsolódóan</a:t>
            </a:r>
            <a:endParaRPr lang="hu-HU" sz="13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Működéshez kapcsolódó helyzetelemzés készítése;</a:t>
            </a: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Információáramlás és véleménycsere </a:t>
            </a:r>
            <a:r>
              <a:rPr lang="hu-H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ösztönzése;</a:t>
            </a:r>
            <a:endParaRPr lang="hu-HU" sz="13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Figyelemfelkeltés;</a:t>
            </a: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gyüttműködési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megállapodások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elkészítése</a:t>
            </a:r>
            <a:r>
              <a:rPr lang="hu-H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Megyei/h</a:t>
            </a:r>
            <a:r>
              <a:rPr lang="en-US" sz="13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elyi</a:t>
            </a:r>
            <a:r>
              <a:rPr lang="en-US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szintű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3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artnerség-építés</a:t>
            </a:r>
            <a:r>
              <a:rPr lang="hu-H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Megyei/h</a:t>
            </a:r>
            <a:r>
              <a:rPr lang="en-US" sz="13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elyi</a:t>
            </a:r>
            <a:r>
              <a:rPr lang="en-US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szintű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együttműködési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hálózatok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r>
              <a:rPr lang="hu-H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Projektjavaslatok </a:t>
            </a:r>
            <a:r>
              <a:rPr lang="hu-H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kezdeményezése;</a:t>
            </a: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Kommunikáció;</a:t>
            </a: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Honlap kialakítása;</a:t>
            </a: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Rendezvények szervezése.</a:t>
            </a:r>
          </a:p>
          <a:p>
            <a:pPr marL="0" lvl="0" indent="0">
              <a:buNone/>
            </a:pPr>
            <a:endParaRPr lang="hu-HU" sz="13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Munkaerőpiaci</a:t>
            </a:r>
            <a:r>
              <a:rPr lang="en-US" sz="13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programokhoz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célcsoport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képzéséhez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foglalkoztatásához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programrészhez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(2.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főtevékenység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3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kapcsolódóan</a:t>
            </a:r>
            <a:endParaRPr lang="hu-HU" sz="13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lphaLcParenR"/>
            </a:pPr>
            <a:r>
              <a:rPr lang="hu-H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Kormányhivatal bevonásával megvalósuló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hu-H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Foglalkozást elősegítő képzés;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hu-H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Elhelyezkedést segítő támogatás;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hu-H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Munkaerő-piaci szolgáltatások igénybevételével kapcsolatos támogatások.</a:t>
            </a:r>
          </a:p>
          <a:p>
            <a:pPr lvl="0">
              <a:buFont typeface="+mj-lt"/>
              <a:buAutoNum type="alphaLcParenR" startAt="2"/>
            </a:pPr>
            <a:r>
              <a:rPr lang="hu-H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Egyéb munkaerőpiaci tevékenységek: munkaerőpiaci tevékenységek</a:t>
            </a:r>
          </a:p>
          <a:p>
            <a:pPr marL="0" lvl="0" indent="0">
              <a:buNone/>
            </a:pPr>
            <a:endParaRPr lang="hu-HU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13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91208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TÁMOGATHATÓ</a:t>
            </a:r>
            <a:r>
              <a:rPr lang="hu-H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ÉS KÖTELEZŐEN MEGVALÓSÍTANDÓ 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TEVÉKENYSÉGEK</a:t>
            </a:r>
            <a:endParaRPr lang="hu-HU" sz="2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844824"/>
            <a:ext cx="6347714" cy="44644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Foglalkoztatási</a:t>
            </a:r>
            <a:r>
              <a:rPr lang="hu-HU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megállapodások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paktumok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programrészéhez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(1.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főtevékenység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kapcsolódóan</a:t>
            </a:r>
            <a:endParaRPr lang="hu-HU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Foglalkoztatási paktum létrehozása;</a:t>
            </a:r>
            <a:endParaRPr lang="hu-HU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Foglalkoztatási stratégia, akcióterv kidolgozása;</a:t>
            </a:r>
            <a:endParaRPr lang="hu-HU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Munkaprogram kidolgozása;</a:t>
            </a:r>
            <a:endParaRPr lang="hu-HU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Igényfelmérések elvégzése;</a:t>
            </a:r>
            <a:endParaRPr lang="hu-HU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Paktumiroda felállítása, működtetése;</a:t>
            </a:r>
            <a:endParaRPr lang="hu-HU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elyi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szintű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együttműködési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hálózatok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r>
              <a:rPr lang="hu-HU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Működési tapasztalatok összegyűjtése;</a:t>
            </a:r>
            <a:endParaRPr lang="hu-HU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Clr>
                <a:srgbClr val="0000FF"/>
              </a:buClr>
              <a:buFont typeface="+mj-lt"/>
              <a:buAutoNum type="alphaLcParenR"/>
            </a:pPr>
            <a:r>
              <a:rPr lang="hu-HU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Minősítés megszerzése;</a:t>
            </a:r>
            <a:endParaRPr lang="hu-HU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0000FF"/>
              </a:buClr>
              <a:buNone/>
            </a:pPr>
            <a:r>
              <a:rPr lang="hu-HU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Munkaerőpiaci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programokhoz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célcsoport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képzéséhez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foglalkoztatásához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programrészhez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(2.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főtevékenység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kapcsolódóan</a:t>
            </a:r>
            <a:endParaRPr lang="hu-HU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0000FF"/>
              </a:buClr>
              <a:buFont typeface="+mj-lt"/>
              <a:buAutoNum type="alphaLcParenR"/>
            </a:pPr>
            <a:r>
              <a:rPr lang="hu-HU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6, max. 12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hónapos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folyamatos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foglalkoztatása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önfoglalkoztatás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támogatása</a:t>
            </a:r>
            <a:r>
              <a:rPr lang="hu-HU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buClr>
                <a:srgbClr val="0000FF"/>
              </a:buClr>
              <a:buFont typeface="+mj-lt"/>
              <a:buAutoNum type="alphaLcParenR"/>
            </a:pPr>
            <a:r>
              <a:rPr lang="hu-HU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Célcsoport tovább foglalkoztatása</a:t>
            </a:r>
            <a:r>
              <a:rPr lang="hu-HU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1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lphaLcParenR"/>
            </a:pPr>
            <a:endParaRPr lang="hu-HU" sz="1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lphaLcParenR"/>
            </a:pPr>
            <a:endParaRPr lang="hu-HU" sz="1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lphaLcParenR"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1346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538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8028383" cy="1224136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VÁLASZTHATÓ TEVÉKENYSÉGEK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I.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0334" y="1196752"/>
            <a:ext cx="7116041" cy="5320933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endParaRPr lang="hu-HU" sz="2000" dirty="0"/>
          </a:p>
          <a:p>
            <a:pPr marL="228600" lvl="0" indent="-228600">
              <a:buAutoNum type="arabicPeriod"/>
            </a:pPr>
            <a:r>
              <a:rPr lang="en-US" sz="14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termék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szolgáltatásfejlesztéshez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kiegészítő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ESZA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–  </a:t>
            </a:r>
            <a:r>
              <a:rPr lang="en-US" sz="14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400" b="1" i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kiegészítő</a:t>
            </a:r>
            <a:r>
              <a:rPr lang="en-US" sz="14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</a:t>
            </a:r>
            <a:endParaRPr lang="hu-HU" sz="1400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►"/>
            </a:pPr>
            <a:r>
              <a:rPr lang="en-US" sz="14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termék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illetve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mester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mesterség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elektronikus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kataszterének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jó</a:t>
            </a:r>
            <a:r>
              <a:rPr lang="en-US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gyakorlatok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termék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értékesítés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feltárása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disszeminációja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termék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szolgáltatásfejlesztési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továbbfejlesztési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stratégia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kidolgozása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termelők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szolgáltatók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alapvető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vállalkozói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készségét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növelő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képzések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támogatása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kézműves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iparhoz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szolgáltatáshoz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szakképzések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lakosság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szereplői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részére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hazai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nemzetközi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jó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gyakorlatok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alkalmazását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elősegítő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együttműködések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disszeminációja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tudatos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térségi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termék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fogyasztás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vásárlás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ösztönzése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kutatások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felmérések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értékesítési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akciók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támogatása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ismeretterjesztő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fórumok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vonatkozásában</a:t>
            </a:r>
            <a:r>
              <a:rPr lang="en-US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hu-HU" sz="14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Font typeface="+mj-lt"/>
              <a:buAutoNum type="arabicPeriod" startAt="2"/>
            </a:pP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Vidékfejlesztési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Programmal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való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átfedés-mentesség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biztosítása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érdekében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kizárólag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mezőgazdasági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elsődleges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feldolgozású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élelmiszer-termékek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esetében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alkalmazható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4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400" b="1" i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kiegészítő</a:t>
            </a:r>
            <a:r>
              <a:rPr lang="en-US" sz="14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</a:t>
            </a:r>
            <a:r>
              <a:rPr lang="en-US" sz="14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1400" i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kísérleti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előkészítése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kidolgozása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megvalósítása</a:t>
            </a:r>
            <a:endParaRPr lang="hu-HU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elektronikus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vásárlói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termelői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szolgáltatói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platform (web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oldal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endParaRPr lang="hu-HU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termék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szolgáltatáslánc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csomag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stratégia</a:t>
            </a:r>
            <a:endParaRPr lang="hu-HU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termékláncok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termékcsomagok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kialakítását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elősegítő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vállalkozói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megbeszélések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konferenciák</a:t>
            </a:r>
            <a:endParaRPr lang="hu-HU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termékfejlesztés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mentorálása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folyamatsegítése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szakértői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támogatása</a:t>
            </a:r>
            <a:endParaRPr lang="hu-HU" sz="14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Font typeface="+mj-lt"/>
              <a:buAutoNum type="arabicPeriod" startAt="3"/>
            </a:pP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Font typeface="+mj-lt"/>
              <a:buAutoNum type="arabicPeriod" startAt="3"/>
            </a:pPr>
            <a:endParaRPr lang="hu-H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400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83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VÁLASZTHATÓ TEVÉKENYSÉGEK</a:t>
            </a:r>
            <a:r>
              <a:rPr lang="hu-H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+mj-lt"/>
              <a:buAutoNum type="arabicPeriod" startAt="3"/>
            </a:pP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Befektetés-ösztönzéshez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ágazati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gazdaságfejlesztéshez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tevékenységek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3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300" b="1" i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kiegészítő</a:t>
            </a:r>
            <a:r>
              <a:rPr lang="en-US" sz="13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i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</a:t>
            </a:r>
            <a:r>
              <a:rPr lang="en-US" sz="13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1300" b="1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befektetés-ösztönzéshez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tevékenységek</a:t>
            </a:r>
            <a:endParaRPr lang="hu-HU" sz="13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3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egy-egy</a:t>
            </a:r>
            <a:r>
              <a:rPr lang="en-US" sz="13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ágazathoz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piacszerzési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stratégia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szolgáltatási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kidolgozása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marketing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arculatterv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készítés</a:t>
            </a:r>
            <a:r>
              <a:rPr lang="en-US" sz="13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3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3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nemzetközi</a:t>
            </a:r>
            <a:r>
              <a:rPr lang="en-US" sz="13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jó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gyakorlatok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alkalmazását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elősegítő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együttműködések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disszeminációja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3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kidolgozott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gazdaságfejlesztési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projektek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megalapozása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közösségi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integrálása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gazdasági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foglalkoztatási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fókuszú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vállalkozói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fórumok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rendezvények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szervezése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tapasztalat-csere</a:t>
            </a:r>
            <a:r>
              <a: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támogatása</a:t>
            </a:r>
            <a:endParaRPr lang="hu-HU" sz="13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99657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1469</TotalTime>
  <Words>845</Words>
  <Application>Microsoft Office PowerPoint</Application>
  <PresentationFormat>Diavetítés a képernyőre (4:3 oldalarány)</PresentationFormat>
  <Paragraphs>175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Fazetta</vt:lpstr>
      <vt:lpstr>MEGYEI SZINTŰ FOGLALKOZTATÁSI MEGÁLLAPODÁSOK, FOGLALKOZTATÁSI-GAZDASÁGFEJLESZTÉSI EGYÜTTMŰKÖDÉSEK TOP-5.1.1-15  HELYI FOGLALKOZTATÁSI EGYÜTTMŰKÖDÉSEK TOP-5.1.2-15   Nyíregyháza, 2016. január 8.         dr. Kabai-Krucsó Kitti</vt:lpstr>
      <vt:lpstr> A FELHÍVÁSOK CÉLJA, INDOKOLTSÁGA</vt:lpstr>
      <vt:lpstr>TÁMOGATÁSI KÉRELMEK, FINANSZÍROZÁS I. - megyei</vt:lpstr>
      <vt:lpstr> TÁMOGATÁSI KÉRELMEK, FINANSZÍROZÁS II.- helyi</vt:lpstr>
      <vt:lpstr> TÁMOGATÁSI KÉRELMEK, FINANSZÍROZÁS III.-helyi</vt:lpstr>
      <vt:lpstr> ÖNÁLLÓAN TÁMOGATHATÓ TEVÉKENYSÉGEK</vt:lpstr>
      <vt:lpstr>ÖNÁLLÓAN TÁMOGATHATÓ ÉS KÖTELEZŐEN MEGVALÓSÍTANDÓ  TEVÉKENYSÉGEK</vt:lpstr>
      <vt:lpstr> ÖNÁLLÓAN NEM TÁMOGATHATÓ, VÁLASZTHATÓ TEVÉKENYSÉGEK I.</vt:lpstr>
      <vt:lpstr>ÖNÁLLÓAN NEM TÁMOGATHATÓ, VÁLASZTHATÓ TEVÉKENYSÉGEK II.</vt:lpstr>
      <vt:lpstr> ÖNÁLLÓAN NEM TÁMOGATHATÓ, KÖTELEZŐEN MEGVALÓSÍTANDÓ TEVÉKENYSÉGEK </vt:lpstr>
      <vt:lpstr> KIVÁLASZTÁSI ELJÁRÁS</vt:lpstr>
      <vt:lpstr>CSATOLANDÓ DOKUMENTUMOK A TÁMOGATÁSI KÉRELEM ELKÉSZÍTÉSEKOR I.-helyi</vt:lpstr>
      <vt:lpstr>CSATOLANDÓ DOKUMENTUMOK A TÁMOGATÁSI KÉRELEM ELKÉSZÍTÉSEKOR II.-helyi</vt:lpstr>
      <vt:lpstr> TOVÁBBI INFORMÁCIÓK </vt:lpstr>
      <vt:lpstr>PowerPoint-bemutató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Kitti Krucso</cp:lastModifiedBy>
  <cp:revision>208</cp:revision>
  <cp:lastPrinted>2016-01-05T12:59:03Z</cp:lastPrinted>
  <dcterms:created xsi:type="dcterms:W3CDTF">2014-03-03T11:13:53Z</dcterms:created>
  <dcterms:modified xsi:type="dcterms:W3CDTF">2016-01-08T07:46:36Z</dcterms:modified>
</cp:coreProperties>
</file>