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74" r:id="rId4"/>
    <p:sldId id="277" r:id="rId5"/>
    <p:sldId id="278" r:id="rId6"/>
    <p:sldId id="264" r:id="rId7"/>
    <p:sldId id="272" r:id="rId8"/>
    <p:sldId id="261" r:id="rId9"/>
    <p:sldId id="275" r:id="rId10"/>
    <p:sldId id="276" r:id="rId11"/>
    <p:sldId id="279" r:id="rId12"/>
    <p:sldId id="282" r:id="rId13"/>
    <p:sldId id="281" r:id="rId14"/>
    <p:sldId id="280" r:id="rId15"/>
    <p:sldId id="271" r:id="rId16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4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0" autoAdjust="0"/>
    <p:restoredTop sz="94622" autoAdjust="0"/>
  </p:normalViewPr>
  <p:slideViewPr>
    <p:cSldViewPr snapToObjects="1">
      <p:cViewPr varScale="1">
        <p:scale>
          <a:sx n="103" d="100"/>
          <a:sy n="103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74"/>
        <p:guide orient="horz" pos="3108"/>
        <p:guide pos="2182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7992888" cy="453650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LEROMLOTT VÁROSI TERÜLETEK REHABILITÁCIÓJA </a:t>
            </a:r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TOP-4.3.1-15</a:t>
            </a:r>
            <a:r>
              <a:rPr lang="hu-H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08.</a:t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Dr. Frankó Melinda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87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7634809" cy="79208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ÖNÁLLÓAN NEM TÁMOGATHATÓ, KÖTELEZŐEN MEGVALÓSÍTANDÓ TEVÉKENYSÉGEK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628800"/>
            <a:ext cx="7634809" cy="4412563"/>
          </a:xfrm>
        </p:spPr>
        <p:txBody>
          <a:bodyPr/>
          <a:lstStyle/>
          <a:p>
            <a:pPr lvl="0">
              <a:spcBef>
                <a:spcPts val="0"/>
              </a:spcBef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Energiahatékonysági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intézkedések</a:t>
            </a: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Szórt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azbeszt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mentesítése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–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Akadálymentesítés</a:t>
            </a: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Nyilvánosság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biztosítása</a:t>
            </a:r>
            <a:endParaRPr lang="hu-H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6162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659160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268760"/>
            <a:ext cx="7634809" cy="4772603"/>
          </a:xfrm>
        </p:spPr>
        <p:txBody>
          <a:bodyPr/>
          <a:lstStyle/>
          <a:p>
            <a:pPr marL="0" indent="0" algn="just"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1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 csatolandó dokumentumok: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Integrált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Településfejlesztési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Stratégia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rendelkezésre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áll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esélyegyenlőségi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Program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Projekt-előkészítő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tanulmány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Konzorciumi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együttműködés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nyilatkozata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6162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43136"/>
          </a:xfrm>
        </p:spPr>
        <p:txBody>
          <a:bodyPr>
            <a:normAutofit/>
          </a:bodyPr>
          <a:lstStyle/>
          <a:p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Csatolandó, amennyiben rendelkezése áll:</a:t>
            </a:r>
            <a:endParaRPr lang="hu-HU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052736"/>
            <a:ext cx="7634809" cy="49886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Megvalósíthatósági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Tanulmány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mellékletei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Lefolytatott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közbeszerzés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dokumentációja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Engedélyezési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kiviteli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tervek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Jogerős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építési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létesítési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engedélyek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engedélyköteles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tevékenységek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esetében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tervező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hatóság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erről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szóló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nyilatkozata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Rendezett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tulajdonviszonyokat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per-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igénymentességet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igazoló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dokumentumok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Tervezői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indoklások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(ha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Tervezői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kéményseprő-ipari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nyilatkozat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a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megfelelő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égéstermék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elvezetésről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levegő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utánpótlásról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releváns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Országos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közút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érintettsége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esetén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előzetes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egyeztetések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lefolytatásának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dokumentumai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(a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megfelelő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támogatást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igénylői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kör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meghatározása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érdekében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Horizontális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szempontok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érvényre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jutását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bemutató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dokumentum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Megvalósíthatósági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Tanulmány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része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Költség-haszon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elemzés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MT </a:t>
            </a:r>
            <a:r>
              <a:rPr lang="en-US" sz="17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része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hu-HU" sz="17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87518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TARTALMI ÉRTÉKELÉSI SZEMPONTOK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484784"/>
            <a:ext cx="7706817" cy="4556579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Tartalmi értékelési szempontok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Pályázati Felhívás: 34-37.o.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 specifikus melléklet tartalmazza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terület-specifikus értékelési szempontokat.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0149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731168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484784"/>
            <a:ext cx="7778825" cy="4556579"/>
          </a:xfrm>
        </p:spPr>
        <p:txBody>
          <a:bodyPr/>
          <a:lstStyle/>
          <a:p>
            <a:pPr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Megyei Önkormányzat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</a:t>
            </a: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@</a:t>
            </a:r>
            <a:r>
              <a:rPr lang="hu-HU" sz="18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501317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14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2131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►"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►"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beavatkozás célja: </a:t>
            </a:r>
          </a:p>
          <a:p>
            <a:pPr algn="just">
              <a:buNone/>
            </a:pPr>
            <a:r>
              <a:rPr lang="hu-HU" dirty="0" smtClean="0"/>
              <a:t>	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intelligens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fenntartható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inkluzív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növekedés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leszakadó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leszakadással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veszélyeztetett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városrészeken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koncentráltan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megnyilvánuló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társadalmi-fizikai-gazdasági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problémák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komplex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módon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való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kezelése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területen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élők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társadalmi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integrációjának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elősegítése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érdekében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hu-H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beavatkozások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alapját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érintett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városrészek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lakófunkciójának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erősítése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meglévő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funkcióinak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bővítése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szociális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közösségi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közterületi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funkciók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képezi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Integrált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szociális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jellegű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rehabilitációt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azokban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városrészekben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kell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megvalósítani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ahol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kedvezőtlen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demográfiai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helyzet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alacsony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iskolázottság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tartós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munkanélküliség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magas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szintje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alacsony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társadalmi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státusz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erősen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leromlott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környezet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ezt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indokolja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2" indent="-342900">
              <a:lnSpc>
                <a:spcPct val="200000"/>
              </a:lnSpc>
              <a:buNone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FontTx/>
              <a:buChar char="-"/>
            </a:pPr>
            <a:endParaRPr lang="hu-HU" sz="1800" dirty="0" smtClean="0">
              <a:solidFill>
                <a:srgbClr val="0070C0"/>
              </a:solidFill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 smtClean="0"/>
          </a:p>
          <a:p>
            <a:pPr marL="0" lvl="2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21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88640"/>
            <a:ext cx="8100391" cy="576064"/>
          </a:xfrm>
        </p:spPr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052736"/>
            <a:ext cx="7778825" cy="4988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Támogatást igénylők köre:</a:t>
            </a:r>
          </a:p>
          <a:p>
            <a:pPr lvl="0"/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városi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jogállású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települési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önkormányzatok</a:t>
            </a:r>
            <a:endParaRPr lang="hu-H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hu-HU" sz="14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hu-HU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onzorciumi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partnerként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nyújthatnak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támogatási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kérelmet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alábbi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szervezetek</a:t>
            </a:r>
            <a:r>
              <a:rPr lang="hu-H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költségvetési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irányító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költségvetési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szervek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Magyarország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területén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alapított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székhellyel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rendelkez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személyiségű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civil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szervezetek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egyházi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személy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nemzetiségi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többségi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tulajdonú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nonprofit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gazdasági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társaság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Társasházak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lakásszövetkezetek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Magyar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Közút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Nonprofit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Nemzeti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Infrastruktúra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hu-HU" sz="2400" dirty="0" smtClean="0"/>
          </a:p>
          <a:p>
            <a:pPr lvl="0" algn="just"/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59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731168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II.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benyújtása: 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május 16. - 2016. július 15.</a:t>
            </a:r>
          </a:p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 végrehajtására rendelkezésre álló időtartam:	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hónap</a:t>
            </a:r>
          </a:p>
          <a:p>
            <a:pPr marL="0" lvl="0" indent="0"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kötelezettség: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5304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87518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III.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340768"/>
            <a:ext cx="7634809" cy="47005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</a:t>
            </a: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keretösszeg: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1 295 millió Ft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2 - 3 db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 100 millió Ft, </a:t>
            </a:r>
            <a:r>
              <a:rPr lang="hu-HU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500 millió Ft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összes elszámolható költség 100%-a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Előleg igénylés lehetősége: </a:t>
            </a:r>
            <a:r>
              <a:rPr lang="hu-HU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biztosított, maximális előleg mértéke a megítélt támogatás 25 %-a, de legfeljebb 300 millió Ft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01493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472608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r>
              <a:rPr lang="hu-HU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</a:p>
          <a:p>
            <a:pPr marL="0" lvl="2" indent="0">
              <a:spcBef>
                <a:spcPts val="0"/>
              </a:spcBef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Minden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jogosult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akcióterület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esetében</a:t>
            </a:r>
            <a:endParaRPr lang="hu-H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Lakófunkciót erősítő tevékenységek:</a:t>
            </a:r>
          </a:p>
          <a:p>
            <a:pPr lvl="1"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Társasházi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lakásszövetkezeti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tulajdonban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lévő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lakóépületek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korszerűsítése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modern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szociális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bérlakások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komfortosítása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érdekében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nonprofit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szolgáltató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tulajdonában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álló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eredményeként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tulajdonába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kerülő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szociális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bérlakások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korszerűsítése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céljából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energiahatékonyság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javítással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egybeköt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támogatható tevékenységek</a:t>
            </a:r>
          </a:p>
          <a:p>
            <a:pPr lvl="1" algn="just">
              <a:buNone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nonprofit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szolgáltató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tulajdonában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álló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eredményeként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tulajdonába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kerülő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lakóépületek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lakások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melléképületeik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megszüntetése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hu-H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hu-HU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21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188640"/>
            <a:ext cx="9144000" cy="648072"/>
          </a:xfrm>
        </p:spPr>
        <p:txBody>
          <a:bodyPr>
            <a:no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II.</a:t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4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1124745"/>
            <a:ext cx="7634809" cy="460851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kiválasztott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akcióterület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szegregált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terület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fentiekben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felsorolt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tevékenységek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mellett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alábbiak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is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támogathatóak</a:t>
            </a:r>
            <a:r>
              <a:rPr lang="hu-HU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akcióterületen</a:t>
            </a:r>
          </a:p>
          <a:p>
            <a:pPr marL="442913" lvl="1" indent="14288" algn="just"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1 db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bérlakás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biztosítása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szolgálati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lakásként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amennyiben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folyamatos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segítő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munkát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erre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szerződtetett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szakember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életvitelszerű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tartózkodással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tudja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biztosítani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program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időtartamára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fenntartási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időszakára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Új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építés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támogatható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2913" lvl="1" indent="14288" algn="just">
              <a:buFont typeface="Wingdings" pitchFamily="2" charset="2"/>
              <a:buChar char="§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beavatkozási helyszín(</a:t>
            </a:r>
            <a:r>
              <a:rPr lang="hu-HU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)en</a:t>
            </a:r>
          </a:p>
          <a:p>
            <a:pPr marL="442913" lvl="0" indent="0" algn="just">
              <a:buNone/>
            </a:pP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nonprofit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szolgáltató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kizárólagos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tulajdonába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kerülő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fejlesztés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eredményeként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szociális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bérlakásként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funkcionáló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lakások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ahhoz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tartozó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melléképületek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vásárlása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építése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komfortosítása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hu-H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bútorzat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beszerzése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u-HU" sz="1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2913" lvl="1" indent="14288" algn="just"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u-HU" sz="2000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90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9361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0334" y="1196752"/>
            <a:ext cx="7404073" cy="532093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A.)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Közösségi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szociális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funkciót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szolgáló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tevékenységek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célzottan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alacsony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társadalmi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státuszú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lakosság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felzárkózása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beilleszkedésének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elősegítése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készségfejlesztése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érdekében</a:t>
            </a:r>
            <a:endParaRPr lang="hu-HU" sz="17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Pl.: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Kifejezetten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célcsoport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számára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rendelkezésre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álló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közösségi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célra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hasznosítható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épület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társasházi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albetét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nyitott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terület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bővítése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átalakítása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hu-H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B.)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Közbiztonsági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funkció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közbiztonság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javítását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fejlesztés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eredményeinek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megőrzését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szolgáló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tevékenységek</a:t>
            </a:r>
            <a:endParaRPr lang="hu-HU" sz="16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Pl.: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Közterületeken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biztonságtechnikai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térfigyelő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rendszer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fejlesztése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telepítése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742950">
              <a:buNone/>
            </a:pPr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C.)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Foglalkoztatást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elősegítő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funkció</a:t>
            </a: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300038" algn="just">
              <a:buFont typeface="Wingdings" pitchFamily="2" charset="2"/>
              <a:buChar char="§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Pl.: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Kizárólag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akcióterületen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élő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hátrányos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helyzetű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lakosság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marginalizált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közösség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munka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világába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való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visszavezetését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előkészítő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gazdasági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tevékenységekhez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szükséges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épület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helyiség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bővítése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szükséges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eszközök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beszerzése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742950">
              <a:buNone/>
            </a:pPr>
            <a:endParaRPr lang="hu-H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AutoNum type="arabicPeriod"/>
            </a:pPr>
            <a:endParaRPr lang="hu-HU" dirty="0"/>
          </a:p>
          <a:p>
            <a:pPr>
              <a:buNone/>
            </a:pPr>
            <a:endParaRPr lang="hu-HU" dirty="0"/>
          </a:p>
          <a:p>
            <a:pPr marL="0" indent="0">
              <a:buNone/>
            </a:pPr>
            <a:endParaRPr lang="hu-HU" sz="1400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936104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980728"/>
            <a:ext cx="7704855" cy="5040559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sz="1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D.)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Egyéb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kapcsolódó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fejlesztések</a:t>
            </a: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Pl.: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Az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akcióterületen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található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illegális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hulladéklerakók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felszámolása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gyűjtőszigetek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településképhez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illeszkedő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módon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Közterek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parkok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játszóterek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települési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zöldfelületek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bővítése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kialakítása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minőségi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utcabútorok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elhelyezése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kapcsolódó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eszközbeszerzés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tulajdonú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kerülő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csapadékvíz-elvezetés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rendszerének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kiépítése</a:t>
            </a: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Önkormányzati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tulajdonú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vagy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tulajdonba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kerülő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közműves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ivóvízellátás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szennyvízelvezetés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vezetékrendszerének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felújítása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kiépítése</a:t>
            </a:r>
            <a:endParaRPr lang="hu-HU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hu-HU" dirty="0"/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42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900</TotalTime>
  <Words>659</Words>
  <Application>Microsoft Office PowerPoint</Application>
  <PresentationFormat>Diavetítés a képernyőre (4:3 oldalarány)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Fazetta</vt:lpstr>
      <vt:lpstr>LEROMLOTT VÁROSI TERÜLETEK REHABILITÁCIÓJA   TOP-4.3.1-15    Nyíregyháza, 2016. január 08.              Dr. Frankó Melinda</vt:lpstr>
      <vt:lpstr> A FELHÍVÁS CÉLJA, INDOKOLTSÁGA</vt:lpstr>
      <vt:lpstr>TÁMOGATÁSI KÉRELMEK, FINANSZÍROZÁS I.</vt:lpstr>
      <vt:lpstr>TÁMOGATÁSI KÉRELMEK, FINANSZÍROZÁS II.</vt:lpstr>
      <vt:lpstr>TÁMOGATÁSI KÉRELMEK, FINANSZÍROZÁS III.</vt:lpstr>
      <vt:lpstr>  TÁMOGATHATÓ TEVÉKENYSÉGEK</vt:lpstr>
      <vt:lpstr>ÖNÁLLÓAN TÁMOGATHATÓ TEVÉKENYSÉGEK II. </vt:lpstr>
      <vt:lpstr>ÖNÁLLÓAN NEM TÁMOGATHATÓ, VÁLASZTHATÓ TEVÉKENYSÉGEK I.</vt:lpstr>
      <vt:lpstr>ÖNÁLLÓAN NEM TÁMOGATHATÓ, VÁLASZTHATÓ TEVÉKENYSÉGEK II.</vt:lpstr>
      <vt:lpstr>ÖNÁLLÓAN NEM TÁMOGATHATÓ, KÖTELEZŐEN MEGVALÓSÍTANDÓ TEVÉKENYSÉGEK </vt:lpstr>
      <vt:lpstr>KIVÁLASZTÁSI ELJÁRÁS</vt:lpstr>
      <vt:lpstr>Csatolandó, amennyiben rendelkezése áll:</vt:lpstr>
      <vt:lpstr>TARTALMI ÉRTÉKELÉSI SZEMPONTOK</vt:lpstr>
      <vt:lpstr>TOVÁBBI INFORMÁCIÓK </vt:lpstr>
      <vt:lpstr>15. dia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175</cp:revision>
  <dcterms:created xsi:type="dcterms:W3CDTF">2014-03-03T11:13:53Z</dcterms:created>
  <dcterms:modified xsi:type="dcterms:W3CDTF">2016-01-07T13:56:24Z</dcterms:modified>
</cp:coreProperties>
</file>