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73" r:id="rId2"/>
    <p:sldId id="299" r:id="rId3"/>
    <p:sldId id="257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72" r:id="rId12"/>
    <p:sldId id="271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64" r:id="rId21"/>
    <p:sldId id="265" r:id="rId22"/>
    <p:sldId id="266" r:id="rId23"/>
    <p:sldId id="267" r:id="rId24"/>
    <p:sldId id="268" r:id="rId25"/>
    <p:sldId id="269" r:id="rId26"/>
    <p:sldId id="285" r:id="rId27"/>
    <p:sldId id="286" r:id="rId28"/>
    <p:sldId id="287" r:id="rId29"/>
    <p:sldId id="288" r:id="rId30"/>
    <p:sldId id="289" r:id="rId31"/>
    <p:sldId id="290" r:id="rId32"/>
    <p:sldId id="300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74" r:id="rId41"/>
    <p:sldId id="275" r:id="rId42"/>
    <p:sldId id="276" r:id="rId43"/>
    <p:sldId id="277" r:id="rId44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887" autoAdjust="0"/>
  </p:normalViewPr>
  <p:slideViewPr>
    <p:cSldViewPr showGuides="1">
      <p:cViewPr varScale="1">
        <p:scale>
          <a:sx n="68" d="100"/>
          <a:sy n="68" d="100"/>
        </p:scale>
        <p:origin x="5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1B749-9D58-4480-92BB-A6BDC9661855}" type="datetimeFigureOut">
              <a:rPr lang="hu-HU" smtClean="0"/>
              <a:pPr/>
              <a:t>2016. 09. 13.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ED8EF-7E26-403D-80C8-BD6E7E2C096B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P: Az országos népszavazás informatikai feladatait a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Folyamatosan üzemelő szolgáltatások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K: az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Országos népszavazás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csempesoron található modulok támogatják.</a:t>
            </a: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F87C5-1069-4ADD-B665-7E9771FD6A05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3323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hu-H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F87C5-1069-4ADD-B665-7E9771FD6A05}" type="slidenum">
              <a:rPr lang="hu-HU" smtClean="0"/>
              <a:pPr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5283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F87C5-1069-4ADD-B665-7E9771FD6A05}" type="slidenum">
              <a:rPr lang="hu-HU" smtClean="0"/>
              <a:pPr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5283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F87C5-1069-4ADD-B665-7E9771FD6A05}" type="slidenum">
              <a:rPr lang="hu-HU" smtClean="0"/>
              <a:pPr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5283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F87C5-1069-4ADD-B665-7E9771FD6A05}" type="slidenum">
              <a:rPr lang="hu-HU" smtClean="0"/>
              <a:pPr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5283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F87C5-1069-4ADD-B665-7E9771FD6A05}" type="slidenum">
              <a:rPr lang="hu-HU" smtClean="0"/>
              <a:pPr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5283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F87C5-1069-4ADD-B665-7E9771FD6A05}" type="slidenum">
              <a:rPr lang="hu-HU" smtClean="0"/>
              <a:pPr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5283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F87C5-1069-4ADD-B665-7E9771FD6A05}" type="slidenum">
              <a:rPr lang="hu-HU" smtClean="0"/>
              <a:pPr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5283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F87C5-1069-4ADD-B665-7E9771FD6A05}" type="slidenum">
              <a:rPr lang="hu-HU" smtClean="0"/>
              <a:pPr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5283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Piros: 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központi névjegyzéket érintő kérelmek kezelése nem változott, a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Központi névjegyzék modul / Névjegyzéki kérelmek menüpontjában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kezelhetők.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Kék: 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szavazóköri névjegyzékeket érintő kérelmek kezelése továbbra</a:t>
            </a:r>
            <a:r>
              <a:rPr lang="hu-H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</a:t>
            </a:r>
            <a:r>
              <a:rPr lang="hu-HU" sz="1200" b="1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Szavazóköri névjegyzék modulban </a:t>
            </a:r>
            <a:r>
              <a:rPr lang="hu-H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történik, de a kezelésük kicsit megújításra került.</a:t>
            </a:r>
          </a:p>
          <a:p>
            <a:r>
              <a:rPr lang="hu-H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nézzük a </a:t>
            </a:r>
            <a:r>
              <a:rPr lang="hu-HU" sz="1200" b="1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Szavazóköri névjegyzék modul </a:t>
            </a:r>
            <a:r>
              <a:rPr lang="hu-H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változásait.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F87C5-1069-4ADD-B665-7E9771FD6A05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3840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Szavazóköri névjegyzék modulba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belépve először a népszavazás időpontját kell kiválasztani. Aki dolgozott időközi választásos csempesoron, az már találkozhatott az időpontválasztás funkcióval. Az azonos típusú, de eltérő időpontban tartott választások kezelését szolgálja.</a:t>
            </a:r>
          </a:p>
          <a:p>
            <a:r>
              <a:rPr lang="hu-HU" dirty="0"/>
              <a:t>Ugyan jelenleg egy időpontban van</a:t>
            </a:r>
            <a:r>
              <a:rPr lang="hu-HU" baseline="0" dirty="0"/>
              <a:t> országos népszavazás, de az egységesítés keretében ide is bekerült ez az új funkció.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F87C5-1069-4ADD-B665-7E9771FD6A05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0978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P: A kiválasztott időpon</a:t>
            </a:r>
            <a:r>
              <a:rPr lang="hu-H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a képernyő jobb alsó sarkában megjelenik. 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K: Újdonság, hogy az országos népszavazáshoz kapcsolódó szavazóköri névjegyzékeket érintő kérelmek feldolgozása egyetlen funkcióba került. Itt kell rögzíteni és elbírálni a személyesen vagy levélben érkezett kérelmeket, illetve feldolgozni az elektronikus úton érkezett kérelmeket.</a:t>
            </a: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F87C5-1069-4ADD-B665-7E9771FD6A05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5557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F87C5-1069-4ADD-B665-7E9771FD6A05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5283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hu-H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F87C5-1069-4ADD-B665-7E9771FD6A05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5283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hu-H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F87C5-1069-4ADD-B665-7E9771FD6A05}" type="slidenum">
              <a:rPr lang="hu-HU" smtClean="0"/>
              <a:pPr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5283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hu-H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F87C5-1069-4ADD-B665-7E9771FD6A05}" type="slidenum">
              <a:rPr lang="hu-HU" smtClean="0"/>
              <a:pPr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5283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hu-H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F87C5-1069-4ADD-B665-7E9771FD6A05}" type="slidenum">
              <a:rPr lang="hu-HU" smtClean="0"/>
              <a:pPr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5283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4504-E561-4DBD-A8D9-4C8495AF9BA0}" type="datetimeFigureOut">
              <a:rPr lang="hu-HU" smtClean="0"/>
              <a:pPr/>
              <a:t>2016. 09. 13.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FE22-D0E2-466F-A928-F6E1459B25B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4504-E561-4DBD-A8D9-4C8495AF9BA0}" type="datetimeFigureOut">
              <a:rPr lang="hu-HU" smtClean="0"/>
              <a:pPr/>
              <a:t>2016. 09. 13.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FE22-D0E2-466F-A928-F6E1459B25B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4504-E561-4DBD-A8D9-4C8495AF9BA0}" type="datetimeFigureOut">
              <a:rPr lang="hu-HU" smtClean="0"/>
              <a:pPr/>
              <a:t>2016. 09. 13.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FE22-D0E2-466F-A928-F6E1459B25B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1556792"/>
            <a:ext cx="7859216" cy="5112568"/>
          </a:xfrm>
          <a:prstGeom prst="rect">
            <a:avLst/>
          </a:prstGeo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buFontTx/>
              <a:buNone/>
              <a:defRPr sz="2800"/>
            </a:lvl1pPr>
            <a:lvl2pPr>
              <a:buClr>
                <a:srgbClr val="9A0000"/>
              </a:buClr>
              <a:defRPr sz="2000"/>
            </a:lvl2pPr>
            <a:lvl3pPr>
              <a:buClr>
                <a:srgbClr val="9A0000"/>
              </a:buClr>
              <a:defRPr sz="2000"/>
            </a:lvl3pPr>
            <a:lvl4pPr>
              <a:buClr>
                <a:srgbClr val="9A0000"/>
              </a:buClr>
              <a:defRPr/>
            </a:lvl4pPr>
            <a:lvl5pPr>
              <a:buClr>
                <a:srgbClr val="9A0000"/>
              </a:buClr>
              <a:defRPr/>
            </a:lvl5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7" name="Alcím 2"/>
          <p:cNvSpPr>
            <a:spLocks noGrp="1"/>
          </p:cNvSpPr>
          <p:nvPr>
            <p:ph type="subTitle" idx="13"/>
          </p:nvPr>
        </p:nvSpPr>
        <p:spPr>
          <a:xfrm>
            <a:off x="827584" y="714826"/>
            <a:ext cx="7848872" cy="697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Click to edit Master subtitle style</a:t>
            </a:r>
            <a:endParaRPr lang="hu-H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4504-E561-4DBD-A8D9-4C8495AF9BA0}" type="datetimeFigureOut">
              <a:rPr lang="hu-HU" smtClean="0"/>
              <a:pPr/>
              <a:t>2016. 09. 13.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FE22-D0E2-466F-A928-F6E1459B25B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4504-E561-4DBD-A8D9-4C8495AF9BA0}" type="datetimeFigureOut">
              <a:rPr lang="hu-HU" smtClean="0"/>
              <a:pPr/>
              <a:t>2016. 09. 13.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FE22-D0E2-466F-A928-F6E1459B25B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4504-E561-4DBD-A8D9-4C8495AF9BA0}" type="datetimeFigureOut">
              <a:rPr lang="hu-HU" smtClean="0"/>
              <a:pPr/>
              <a:t>2016. 09. 13.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FE22-D0E2-466F-A928-F6E1459B25B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4504-E561-4DBD-A8D9-4C8495AF9BA0}" type="datetimeFigureOut">
              <a:rPr lang="hu-HU" smtClean="0"/>
              <a:pPr/>
              <a:t>2016. 09. 13.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FE22-D0E2-466F-A928-F6E1459B25B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4504-E561-4DBD-A8D9-4C8495AF9BA0}" type="datetimeFigureOut">
              <a:rPr lang="hu-HU" smtClean="0"/>
              <a:pPr/>
              <a:t>2016. 09. 13.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FE22-D0E2-466F-A928-F6E1459B25B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4504-E561-4DBD-A8D9-4C8495AF9BA0}" type="datetimeFigureOut">
              <a:rPr lang="hu-HU" smtClean="0"/>
              <a:pPr/>
              <a:t>2016. 09. 13.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FE22-D0E2-466F-A928-F6E1459B25B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4504-E561-4DBD-A8D9-4C8495AF9BA0}" type="datetimeFigureOut">
              <a:rPr lang="hu-HU" smtClean="0"/>
              <a:pPr/>
              <a:t>2016. 09. 13.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FE22-D0E2-466F-A928-F6E1459B25B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4504-E561-4DBD-A8D9-4C8495AF9BA0}" type="datetimeFigureOut">
              <a:rPr lang="hu-HU" smtClean="0"/>
              <a:pPr/>
              <a:t>2016. 09. 13.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FE22-D0E2-466F-A928-F6E1459B25B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C4504-E561-4DBD-A8D9-4C8495AF9BA0}" type="datetimeFigureOut">
              <a:rPr lang="hu-HU" smtClean="0"/>
              <a:pPr/>
              <a:t>2016. 09. 13.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4FE22-D0E2-466F-A928-F6E1459B25BB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878855"/>
            <a:ext cx="7772400" cy="1470025"/>
          </a:xfrm>
        </p:spPr>
        <p:txBody>
          <a:bodyPr>
            <a:normAutofit/>
          </a:bodyPr>
          <a:lstStyle/>
          <a:p>
            <a:r>
              <a:rPr lang="hu-HU" dirty="0"/>
              <a:t>VÁLASZTÁS-SZAKMAI ÉRTEKEZLET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13368" y="4149080"/>
            <a:ext cx="8568952" cy="2016224"/>
          </a:xfrm>
        </p:spPr>
        <p:txBody>
          <a:bodyPr>
            <a:normAutofit/>
          </a:bodyPr>
          <a:lstStyle/>
          <a:p>
            <a:r>
              <a:rPr lang="hu-HU" dirty="0"/>
              <a:t>NYÍREGYHÁZA</a:t>
            </a:r>
          </a:p>
          <a:p>
            <a:r>
              <a:rPr lang="hu-HU" dirty="0"/>
              <a:t>2016. szeptember 13.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VÁKIR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8500"/>
            <a:ext cx="9144000" cy="5461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VAKIR_ok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3" name="Jobbra nyíl 2"/>
          <p:cNvSpPr/>
          <p:nvPr/>
        </p:nvSpPr>
        <p:spPr>
          <a:xfrm rot="20875422">
            <a:off x="4234484" y="5483073"/>
            <a:ext cx="1368152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VAKIR_ok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8500"/>
            <a:ext cx="9144000" cy="5461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Valasztas_2015_2019\2_feladatlap_publ_dokumentumai\01_munkaanyagok\ONEPSZ_NVI_előadáshoz\NVRkezdo_3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772110" cy="577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475656" y="1412776"/>
            <a:ext cx="4176464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Oval 11"/>
          <p:cNvSpPr/>
          <p:nvPr/>
        </p:nvSpPr>
        <p:spPr>
          <a:xfrm>
            <a:off x="1259632" y="2492896"/>
            <a:ext cx="4824536" cy="108012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64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:\Valasztas_2015_2019\2_feladatlap_publ_dokumentumai\01_munkaanyagok\ONEPSZ_NVI_előadáshoz\NVRkezdo_3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772110" cy="577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499992" y="1556792"/>
            <a:ext cx="1080120" cy="1008112"/>
          </a:xfrm>
          <a:prstGeom prst="ellipse">
            <a:avLst/>
          </a:prstGeom>
          <a:noFill/>
          <a:ln>
            <a:solidFill>
              <a:srgbClr val="FF0000">
                <a:alpha val="70000"/>
              </a:srgbClr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Oval 5"/>
          <p:cNvSpPr/>
          <p:nvPr/>
        </p:nvSpPr>
        <p:spPr>
          <a:xfrm>
            <a:off x="2555776" y="2564904"/>
            <a:ext cx="1080120" cy="1008112"/>
          </a:xfrm>
          <a:prstGeom prst="ellipse">
            <a:avLst/>
          </a:prstGeom>
          <a:noFill/>
          <a:ln>
            <a:solidFill>
              <a:srgbClr val="0070C0">
                <a:alpha val="70000"/>
              </a:srgbClr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228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99592" y="1720840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A központi névjegyzéket érintő kérelmek kezelése nem változott, a </a:t>
            </a:r>
            <a:r>
              <a:rPr lang="hu-HU" sz="2400" b="1" i="1" dirty="0"/>
              <a:t>Központi névjegyzék modul / Névjegyzéki kérelmek menüpontjában</a:t>
            </a:r>
            <a:r>
              <a:rPr lang="hu-HU" sz="2400" dirty="0"/>
              <a:t> kezelhetők.</a:t>
            </a:r>
          </a:p>
          <a:p>
            <a:endParaRPr lang="hu-HU" sz="2400" dirty="0"/>
          </a:p>
          <a:p>
            <a:r>
              <a:rPr lang="hu-HU" sz="2400" dirty="0"/>
              <a:t>A szavazóköri névjegyzékeket érintő kérelmek kezelése továbbra is a </a:t>
            </a:r>
            <a:r>
              <a:rPr lang="hu-HU" sz="2400" b="1" i="1" dirty="0"/>
              <a:t>Szavazóköri névjegyzék modulban </a:t>
            </a:r>
            <a:r>
              <a:rPr lang="hu-HU" sz="2400" dirty="0"/>
              <a:t>történik, de a kezelésük kicsit megújításra került.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2410" y="548640"/>
            <a:ext cx="8679180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6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27584" y="1484784"/>
            <a:ext cx="76328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3000" dirty="0"/>
              <a:t>A </a:t>
            </a:r>
            <a:r>
              <a:rPr lang="hu-HU" sz="3000" b="1" i="1" dirty="0"/>
              <a:t>Szavazóköri névjegyzék modulba</a:t>
            </a:r>
            <a:r>
              <a:rPr lang="hu-HU" sz="3000" dirty="0"/>
              <a:t> belépve először a népszavazás időpontját kell kiválasztani. Aki dolgozott időközi választásos csempesoron, az már találkozhatott az időpontválasztás funkcióval. Az azonos típusú, de eltérő időpontban tartott választások kezelését szolgálja.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Valasztas_2015_2019\2_feladatlap_publ_dokumentumai\01_munkaanyagok\ONEPSZ_NVI_előadáshoz\szknevj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57" y="404664"/>
            <a:ext cx="878928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804248" y="5661248"/>
            <a:ext cx="1224136" cy="432048"/>
          </a:xfrm>
          <a:prstGeom prst="ellipse">
            <a:avLst/>
          </a:prstGeom>
          <a:noFill/>
          <a:ln>
            <a:solidFill>
              <a:srgbClr val="FF0000">
                <a:alpha val="70000"/>
              </a:srgbClr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Oval 5"/>
          <p:cNvSpPr/>
          <p:nvPr/>
        </p:nvSpPr>
        <p:spPr>
          <a:xfrm>
            <a:off x="827584" y="188640"/>
            <a:ext cx="1296144" cy="792088"/>
          </a:xfrm>
          <a:prstGeom prst="ellipse">
            <a:avLst/>
          </a:prstGeom>
          <a:noFill/>
          <a:ln>
            <a:solidFill>
              <a:srgbClr val="0070C0">
                <a:alpha val="70000"/>
              </a:srgbClr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142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99592" y="1740872"/>
            <a:ext cx="72728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400" dirty="0"/>
              <a:t>A kiválasztott időpont a képernyő jobb alsó sarkában megjelenik. </a:t>
            </a:r>
          </a:p>
          <a:p>
            <a:pPr>
              <a:defRPr/>
            </a:pPr>
            <a:endParaRPr lang="hu-HU" sz="2400" dirty="0"/>
          </a:p>
          <a:p>
            <a:pPr>
              <a:defRPr/>
            </a:pPr>
            <a:r>
              <a:rPr lang="hu-HU" sz="2400" dirty="0"/>
              <a:t>Újdonság, hogy az országos népszavazáshoz kapcsolódó szavazóköri névjegyzékeket érintő kérelmek feldolgozása egyetlen funkcióba került. Itt kell rögzíteni és elbírálni a személyesen vagy levélben érkezett kérelmeket, illetve feldolgozni az elektronikus úton érkezett kérelmeket.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470025"/>
          </a:xfrm>
        </p:spPr>
        <p:txBody>
          <a:bodyPr>
            <a:normAutofit/>
          </a:bodyPr>
          <a:lstStyle/>
          <a:p>
            <a:r>
              <a:rPr lang="hu-HU" dirty="0"/>
              <a:t>VÁLASZTÁS-SZAKMAI ÉRTEKEZLET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13368" y="2996952"/>
            <a:ext cx="8568952" cy="2664296"/>
          </a:xfrm>
        </p:spPr>
        <p:txBody>
          <a:bodyPr>
            <a:normAutofit fontScale="77500" lnSpcReduction="20000"/>
          </a:bodyPr>
          <a:lstStyle/>
          <a:p>
            <a:r>
              <a:rPr lang="hu-HU" b="1" dirty="0"/>
              <a:t>Az országos népszavazás informatikai támogatása</a:t>
            </a:r>
          </a:p>
          <a:p>
            <a:endParaRPr lang="hu-HU" dirty="0"/>
          </a:p>
          <a:p>
            <a:r>
              <a:rPr lang="hu-HU" dirty="0"/>
              <a:t>Hajós István </a:t>
            </a:r>
            <a:br>
              <a:rPr lang="hu-HU" dirty="0"/>
            </a:br>
            <a:r>
              <a:rPr lang="hu-HU" dirty="0"/>
              <a:t>informatikai osztályvezető</a:t>
            </a:r>
          </a:p>
          <a:p>
            <a:endParaRPr lang="hu-HU" dirty="0"/>
          </a:p>
          <a:p>
            <a:r>
              <a:rPr lang="hu-HU" dirty="0"/>
              <a:t>NYÍREGYHÁZA</a:t>
            </a:r>
          </a:p>
          <a:p>
            <a:r>
              <a:rPr lang="hu-HU" dirty="0"/>
              <a:t>2016. szeptember 13.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NV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1916"/>
            <a:ext cx="9144000" cy="6654167"/>
          </a:xfrm>
          <a:prstGeom prst="rect">
            <a:avLst/>
          </a:prstGeom>
        </p:spPr>
      </p:pic>
      <p:sp>
        <p:nvSpPr>
          <p:cNvPr id="6" name="Jobbra nyíl 5"/>
          <p:cNvSpPr/>
          <p:nvPr/>
        </p:nvSpPr>
        <p:spPr>
          <a:xfrm rot="20875422">
            <a:off x="2938340" y="5800382"/>
            <a:ext cx="1368152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NV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0683"/>
            <a:ext cx="9144000" cy="6636633"/>
          </a:xfrm>
          <a:prstGeom prst="rect">
            <a:avLst/>
          </a:prstGeom>
        </p:spPr>
      </p:pic>
      <p:sp>
        <p:nvSpPr>
          <p:cNvPr id="3" name="Jobbra nyíl 2"/>
          <p:cNvSpPr/>
          <p:nvPr/>
        </p:nvSpPr>
        <p:spPr>
          <a:xfrm rot="20875422">
            <a:off x="2938340" y="5800382"/>
            <a:ext cx="1368152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NVR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3862"/>
            <a:ext cx="9144000" cy="6630276"/>
          </a:xfrm>
          <a:prstGeom prst="rect">
            <a:avLst/>
          </a:prstGeom>
        </p:spPr>
      </p:pic>
      <p:sp>
        <p:nvSpPr>
          <p:cNvPr id="3" name="Jobbra nyíl 2"/>
          <p:cNvSpPr/>
          <p:nvPr/>
        </p:nvSpPr>
        <p:spPr>
          <a:xfrm rot="20875422">
            <a:off x="778100" y="3499767"/>
            <a:ext cx="1368152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NVR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1111"/>
            <a:ext cx="9144000" cy="6655777"/>
          </a:xfrm>
          <a:prstGeom prst="rect">
            <a:avLst/>
          </a:prstGeom>
        </p:spPr>
      </p:pic>
      <p:sp>
        <p:nvSpPr>
          <p:cNvPr id="3" name="Jobbra nyíl 2"/>
          <p:cNvSpPr/>
          <p:nvPr/>
        </p:nvSpPr>
        <p:spPr>
          <a:xfrm rot="20875422">
            <a:off x="2533251" y="5829661"/>
            <a:ext cx="1368152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NVR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103"/>
            <a:ext cx="9144000" cy="6647793"/>
          </a:xfrm>
          <a:prstGeom prst="rect">
            <a:avLst/>
          </a:prstGeom>
        </p:spPr>
      </p:pic>
      <p:sp>
        <p:nvSpPr>
          <p:cNvPr id="3" name="Jobbra nyíl 2"/>
          <p:cNvSpPr/>
          <p:nvPr/>
        </p:nvSpPr>
        <p:spPr>
          <a:xfrm rot="20875422">
            <a:off x="2533251" y="5800382"/>
            <a:ext cx="1368152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NVR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7499"/>
            <a:ext cx="9144000" cy="6643002"/>
          </a:xfrm>
          <a:prstGeom prst="rect">
            <a:avLst/>
          </a:prstGeom>
        </p:spPr>
      </p:pic>
      <p:sp>
        <p:nvSpPr>
          <p:cNvPr id="3" name="Jobbra nyíl 2"/>
          <p:cNvSpPr/>
          <p:nvPr/>
        </p:nvSpPr>
        <p:spPr>
          <a:xfrm rot="18007376">
            <a:off x="3022428" y="2994912"/>
            <a:ext cx="1368152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539552" y="1637346"/>
            <a:ext cx="720080" cy="14401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1115616" y="2328148"/>
            <a:ext cx="936104" cy="1806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2915816" y="2348880"/>
            <a:ext cx="936104" cy="14401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„Választásnapi” feladatok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r>
              <a:rPr lang="hu-HU" dirty="0"/>
              <a:t>Pénteki zárás</a:t>
            </a:r>
          </a:p>
          <a:p>
            <a:r>
              <a:rPr lang="hu-HU" dirty="0"/>
              <a:t>Napközbeni részvételi jelentések adatbevitele</a:t>
            </a:r>
          </a:p>
          <a:p>
            <a:r>
              <a:rPr lang="hu-HU" dirty="0"/>
              <a:t>Rendkívül jelentések rögzítése</a:t>
            </a:r>
          </a:p>
          <a:p>
            <a:r>
              <a:rPr lang="hu-HU" dirty="0"/>
              <a:t>Szavazóköri jegyzőkönyv rögzítése</a:t>
            </a:r>
          </a:p>
        </p:txBody>
      </p:sp>
    </p:spTree>
    <p:extLst>
      <p:ext uri="{BB962C8B-B14F-4D97-AF65-F5344CB8AC3E}">
        <p14:creationId xmlns:p14="http://schemas.microsoft.com/office/powerpoint/2010/main" val="279614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Szavazatösszesítő rendszer funkciói időrendben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Szavazást megelőző 2.nap:        </a:t>
            </a:r>
            <a:r>
              <a:rPr lang="hu-HU" b="1" dirty="0">
                <a:solidFill>
                  <a:srgbClr val="FF0000"/>
                </a:solidFill>
              </a:rPr>
              <a:t>PÉNTEK</a:t>
            </a:r>
          </a:p>
          <a:p>
            <a:pPr lvl="1"/>
            <a:r>
              <a:rPr lang="hu-HU" dirty="0"/>
              <a:t>Szavazás napja előtti üzemmód:</a:t>
            </a:r>
          </a:p>
          <a:p>
            <a:pPr lvl="2"/>
            <a:r>
              <a:rPr lang="hu-HU" dirty="0"/>
              <a:t>A szavazóköri névjegyzékek hitelesítésének </a:t>
            </a:r>
            <a:r>
              <a:rPr lang="hu-HU" dirty="0" err="1"/>
              <a:t>NVR-be</a:t>
            </a:r>
            <a:r>
              <a:rPr lang="hu-HU" dirty="0"/>
              <a:t> történő visszajelzése után (100%-os hitelesítés) a háttérben megtörténik a névjegyzéki adatok betöltése a szavazatösszesítő rendszerbe;</a:t>
            </a:r>
          </a:p>
          <a:p>
            <a:pPr lvl="2"/>
            <a:r>
              <a:rPr lang="hu-HU" dirty="0"/>
              <a:t>Majd indulhat a biankó szavazóköri jegyzőkönyvek nyomtatása (</a:t>
            </a:r>
            <a:r>
              <a:rPr lang="hu-HU" b="1" i="1" dirty="0"/>
              <a:t>Biankó jegyzőkönyvek/Nyomtatás menüpont</a:t>
            </a:r>
            <a:r>
              <a:rPr lang="hu-HU" dirty="0"/>
              <a:t>).</a:t>
            </a:r>
          </a:p>
          <a:p>
            <a:pPr lvl="2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0823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Szavazatösszesítő rendszer funkciói időrendben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Szavazást megelőző 2.nap:        </a:t>
            </a:r>
            <a:r>
              <a:rPr lang="hu-HU" b="1" dirty="0">
                <a:solidFill>
                  <a:srgbClr val="FF0000"/>
                </a:solidFill>
              </a:rPr>
              <a:t>PÉNTEK</a:t>
            </a:r>
          </a:p>
          <a:p>
            <a:pPr lvl="1"/>
            <a:r>
              <a:rPr lang="hu-HU" dirty="0"/>
              <a:t>Szavazás napja előtti üzemmód:</a:t>
            </a:r>
          </a:p>
          <a:p>
            <a:pPr lvl="2"/>
            <a:r>
              <a:rPr lang="hu-HU" dirty="0"/>
              <a:t>Az NVR-ben vissza kell jelezni minden </a:t>
            </a:r>
            <a:r>
              <a:rPr lang="hu-HU" dirty="0" err="1"/>
              <a:t>HVI-nek</a:t>
            </a:r>
            <a:r>
              <a:rPr lang="hu-HU" dirty="0"/>
              <a:t> (akkor is HVI jelez vissza, ha Kormányhivatalban történt a nyomtatás) a kinyomtatott biankó jegyzőkönyvek számát a „</a:t>
            </a:r>
            <a:r>
              <a:rPr lang="hu-HU" b="1" dirty="0"/>
              <a:t>Biankó jegyzőkönyvek/Biankó jegyzőkönyv nyomtatás visszaigazolása</a:t>
            </a:r>
            <a:r>
              <a:rPr lang="hu-HU" dirty="0"/>
              <a:t>” menüpontban.</a:t>
            </a:r>
          </a:p>
          <a:p>
            <a:pPr marL="914400" lvl="2" indent="0" algn="ctr">
              <a:buNone/>
            </a:pPr>
            <a:endParaRPr lang="hu-HU" dirty="0">
              <a:solidFill>
                <a:srgbClr val="FF0000"/>
              </a:solidFill>
            </a:endParaRPr>
          </a:p>
          <a:p>
            <a:pPr marL="914400" lvl="2" indent="0" algn="ctr">
              <a:buNone/>
            </a:pPr>
            <a:r>
              <a:rPr lang="hu-HU" dirty="0">
                <a:solidFill>
                  <a:srgbClr val="FF0000"/>
                </a:solidFill>
              </a:rPr>
              <a:t>ÚJ!</a:t>
            </a:r>
          </a:p>
          <a:p>
            <a:pPr lvl="2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8619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Szavazatösszesítő rendszer funkciói időrendben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Szavazást megelőző 2.nap:      </a:t>
            </a:r>
            <a:r>
              <a:rPr lang="hu-HU" b="1" dirty="0">
                <a:solidFill>
                  <a:srgbClr val="FF0000"/>
                </a:solidFill>
              </a:rPr>
              <a:t>PÉNTEK</a:t>
            </a:r>
          </a:p>
          <a:p>
            <a:pPr lvl="1"/>
            <a:r>
              <a:rPr lang="hu-HU" dirty="0"/>
              <a:t>Szavazás napja előtti üzemmód:</a:t>
            </a:r>
          </a:p>
          <a:p>
            <a:pPr lvl="2"/>
            <a:r>
              <a:rPr lang="hu-HU" dirty="0"/>
              <a:t>A biankó jegyzőkönyvek nyomtatásának állása a „</a:t>
            </a:r>
            <a:r>
              <a:rPr lang="hu-HU" b="1" i="1" dirty="0"/>
              <a:t>Biankó jegyzőkönyvek/Biankó jegyzőkönyv </a:t>
            </a:r>
            <a:r>
              <a:rPr lang="hu-HU" b="1" i="1" dirty="0" err="1"/>
              <a:t>nyomtatása-VIR</a:t>
            </a:r>
            <a:r>
              <a:rPr lang="hu-HU" dirty="0"/>
              <a:t>” menüpontban látható.</a:t>
            </a:r>
          </a:p>
          <a:p>
            <a:pPr lvl="3"/>
            <a:r>
              <a:rPr lang="hu-HU" dirty="0"/>
              <a:t>TVI szintű felhasználó esetén:</a:t>
            </a:r>
          </a:p>
          <a:p>
            <a:pPr lvl="2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2790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VÁKI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4384"/>
            <a:ext cx="9144000" cy="5461000"/>
          </a:xfrm>
          <a:prstGeom prst="rect">
            <a:avLst/>
          </a:prstGeom>
        </p:spPr>
      </p:pic>
      <p:sp>
        <p:nvSpPr>
          <p:cNvPr id="3" name="Ellipszis 2"/>
          <p:cNvSpPr/>
          <p:nvPr/>
        </p:nvSpPr>
        <p:spPr>
          <a:xfrm>
            <a:off x="6084168" y="1988840"/>
            <a:ext cx="136815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1403648" y="692696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FF0000"/>
                </a:solidFill>
              </a:rPr>
              <a:t>OEVI / HVI vezető fiókját mindig nézni!!!!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Szavazatösszesítő rendszer funkciói időrendben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Szavazást megelőző 2.nap:        </a:t>
            </a:r>
            <a:r>
              <a:rPr lang="hu-HU" b="1" dirty="0">
                <a:solidFill>
                  <a:srgbClr val="FF0000"/>
                </a:solidFill>
              </a:rPr>
              <a:t>PÉNTEK</a:t>
            </a:r>
          </a:p>
          <a:p>
            <a:pPr lvl="1"/>
            <a:r>
              <a:rPr lang="hu-HU" dirty="0"/>
              <a:t>Szavazás napja előtti üzemmód:</a:t>
            </a:r>
          </a:p>
          <a:p>
            <a:pPr lvl="2"/>
            <a:r>
              <a:rPr lang="hu-HU" dirty="0"/>
              <a:t>A biankó jegyzőkönyvek nyomtatásának állása a „</a:t>
            </a:r>
            <a:r>
              <a:rPr lang="hu-HU" b="1" i="1" dirty="0"/>
              <a:t>Biankó jegyzőkönyvek/Biankó jegyzőkönyv </a:t>
            </a:r>
            <a:r>
              <a:rPr lang="hu-HU" b="1" i="1" dirty="0" err="1"/>
              <a:t>nyomtatása-VIR</a:t>
            </a:r>
            <a:r>
              <a:rPr lang="hu-HU" dirty="0"/>
              <a:t>” menüpontban látható.</a:t>
            </a:r>
          </a:p>
          <a:p>
            <a:pPr lvl="3"/>
            <a:r>
              <a:rPr lang="hu-HU" dirty="0"/>
              <a:t>HVI szintű felhasználó esetén:</a:t>
            </a:r>
          </a:p>
          <a:p>
            <a:pPr lvl="2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4879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Szavazást megelőző 2.nap:         </a:t>
            </a:r>
            <a:r>
              <a:rPr lang="hu-HU" b="1" dirty="0">
                <a:solidFill>
                  <a:srgbClr val="FF0000"/>
                </a:solidFill>
              </a:rPr>
              <a:t>PÉNTEK</a:t>
            </a:r>
          </a:p>
          <a:p>
            <a:pPr lvl="1"/>
            <a:r>
              <a:rPr lang="hu-HU" dirty="0"/>
              <a:t>Szavazás napja előtti üzemmód:</a:t>
            </a:r>
          </a:p>
          <a:p>
            <a:pPr lvl="2"/>
            <a:r>
              <a:rPr lang="hu-HU" dirty="0"/>
              <a:t>A biankó jegyzőkönyvek nyomtatási lehetőségétől kezdve elérhető a „</a:t>
            </a:r>
            <a:r>
              <a:rPr lang="hu-HU" b="1" i="1" dirty="0"/>
              <a:t>Szolgáltatás/Létszám adatok</a:t>
            </a:r>
            <a:r>
              <a:rPr lang="hu-HU" dirty="0"/>
              <a:t>” menüpontban a választópolgárszám adatok VIR funkciója.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Szavazatösszesítő rendszer funkciói időrendben</a:t>
            </a:r>
          </a:p>
        </p:txBody>
      </p:sp>
    </p:spTree>
    <p:extLst>
      <p:ext uri="{BB962C8B-B14F-4D97-AF65-F5344CB8AC3E}">
        <p14:creationId xmlns:p14="http://schemas.microsoft.com/office/powerpoint/2010/main" val="108290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Szavazatösszesítő rendszer funkciói időrendben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Szavazás napja:		</a:t>
            </a:r>
            <a:r>
              <a:rPr lang="hu-HU" dirty="0">
                <a:solidFill>
                  <a:srgbClr val="FF0000"/>
                </a:solidFill>
              </a:rPr>
              <a:t>VASÁRNAP</a:t>
            </a:r>
          </a:p>
          <a:p>
            <a:pPr lvl="1"/>
            <a:r>
              <a:rPr lang="hu-HU" dirty="0"/>
              <a:t>Napközbeni üzemmód:</a:t>
            </a:r>
          </a:p>
          <a:p>
            <a:pPr lvl="2"/>
            <a:r>
              <a:rPr lang="hu-HU" dirty="0"/>
              <a:t>Napközbeni jelentések (lekérdezés, karbantartás)</a:t>
            </a:r>
          </a:p>
          <a:p>
            <a:pPr lvl="2"/>
            <a:r>
              <a:rPr lang="hu-HU" dirty="0"/>
              <a:t>Rendkívüli események (lekérdezés, karbantartás);</a:t>
            </a:r>
          </a:p>
          <a:p>
            <a:pPr lvl="2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7664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Szavazatösszesítő rendszer funkciói időrendben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Szavazás napja:            </a:t>
            </a:r>
            <a:r>
              <a:rPr lang="hu-HU" dirty="0">
                <a:solidFill>
                  <a:srgbClr val="FF0000"/>
                </a:solidFill>
              </a:rPr>
              <a:t>VASÁRNAP 19 ÓRA után</a:t>
            </a:r>
            <a:endParaRPr lang="hu-HU" dirty="0"/>
          </a:p>
          <a:p>
            <a:pPr lvl="1"/>
            <a:r>
              <a:rPr lang="hu-HU" dirty="0"/>
              <a:t>Szavazatösszesítő üzemmód:</a:t>
            </a:r>
          </a:p>
          <a:p>
            <a:pPr lvl="2"/>
            <a:r>
              <a:rPr lang="hu-HU" dirty="0"/>
              <a:t>A szavazókörök zárását követően indul a szavazatösszesítő üzemmód, kezdődhet a szavazóköri jegyzőkönyvek rögzítése az „</a:t>
            </a:r>
            <a:r>
              <a:rPr lang="hu-HU" b="1" i="1" dirty="0"/>
              <a:t>Adatbevitel/Szavazóköri jegyzőkönyv</a:t>
            </a:r>
            <a:r>
              <a:rPr lang="hu-HU" dirty="0"/>
              <a:t>” menüpontban. A jegyzőkönyvek ellenőrzése az „</a:t>
            </a:r>
            <a:r>
              <a:rPr lang="hu-HU" b="1" i="1" dirty="0"/>
              <a:t>Adatbevitel/Szavazóköri jegyzőkönyv ellenőrzése</a:t>
            </a:r>
            <a:r>
              <a:rPr lang="hu-HU" dirty="0"/>
              <a:t>” menüpontban lehetséges;</a:t>
            </a:r>
          </a:p>
        </p:txBody>
      </p:sp>
    </p:spTree>
    <p:extLst>
      <p:ext uri="{BB962C8B-B14F-4D97-AF65-F5344CB8AC3E}">
        <p14:creationId xmlns:p14="http://schemas.microsoft.com/office/powerpoint/2010/main" val="157222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Szavazatösszesítő rendszer funkciói időrendben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Szavazás napja:</a:t>
            </a:r>
          </a:p>
          <a:p>
            <a:pPr lvl="1"/>
            <a:r>
              <a:rPr lang="hu-HU" dirty="0"/>
              <a:t>Szavazatösszesítő üzemmód:</a:t>
            </a:r>
          </a:p>
          <a:p>
            <a:pPr lvl="2"/>
            <a:r>
              <a:rPr lang="hu-HU" dirty="0"/>
              <a:t>Az OEVI felhasználók a náluk leadott levélben szavazók szavazási iratcsomag számainak jelentését az „</a:t>
            </a:r>
            <a:r>
              <a:rPr lang="hu-HU" b="1" i="1" dirty="0"/>
              <a:t>Adatbevitel/Levélben szavazás iratkezelés/Szavazási iratcsomagok beérkezése</a:t>
            </a:r>
            <a:r>
              <a:rPr lang="hu-HU" dirty="0"/>
              <a:t>” menüpontban végezhetik;</a:t>
            </a:r>
          </a:p>
        </p:txBody>
      </p:sp>
    </p:spTree>
    <p:extLst>
      <p:ext uri="{BB962C8B-B14F-4D97-AF65-F5344CB8AC3E}">
        <p14:creationId xmlns:p14="http://schemas.microsoft.com/office/powerpoint/2010/main" val="139675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Szavazatösszesítő rendszer funkciói időrendben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Szavazás napja:             </a:t>
            </a:r>
            <a:r>
              <a:rPr lang="hu-HU" dirty="0">
                <a:solidFill>
                  <a:srgbClr val="FF0000"/>
                </a:solidFill>
              </a:rPr>
              <a:t>VASÁRNAP</a:t>
            </a:r>
            <a:r>
              <a:rPr lang="hu-HU" dirty="0"/>
              <a:t>   </a:t>
            </a:r>
          </a:p>
          <a:p>
            <a:pPr lvl="1"/>
            <a:r>
              <a:rPr lang="hu-HU" dirty="0"/>
              <a:t>Szavazatösszesítő üzemmód:</a:t>
            </a:r>
          </a:p>
          <a:p>
            <a:pPr lvl="2"/>
            <a:r>
              <a:rPr lang="hu-HU" dirty="0"/>
              <a:t>A szavazóköri jegyzőkönyvek rögzítésének előrehaladását a „</a:t>
            </a:r>
            <a:r>
              <a:rPr lang="hu-HU" b="1" i="1" dirty="0"/>
              <a:t>Szolgáltatás/Feldolgozás állása…</a:t>
            </a:r>
            <a:r>
              <a:rPr lang="hu-HU" dirty="0"/>
              <a:t>” menüpontokból indítható VIR funkciók mutatják, választási struktúra (OEVI számára OEVK-k szerint) és feldolgozóhely szerint;</a:t>
            </a:r>
          </a:p>
        </p:txBody>
      </p:sp>
    </p:spTree>
    <p:extLst>
      <p:ext uri="{BB962C8B-B14F-4D97-AF65-F5344CB8AC3E}">
        <p14:creationId xmlns:p14="http://schemas.microsoft.com/office/powerpoint/2010/main" val="114582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Szavazatösszesítő rendszer funkciói időrendben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Szavazás napja:	</a:t>
            </a:r>
            <a:r>
              <a:rPr lang="hu-HU" dirty="0">
                <a:solidFill>
                  <a:srgbClr val="FF0000"/>
                </a:solidFill>
              </a:rPr>
              <a:t> VASÁRNAP </a:t>
            </a:r>
            <a:r>
              <a:rPr lang="hu-HU" dirty="0"/>
              <a:t>		</a:t>
            </a:r>
          </a:p>
          <a:p>
            <a:pPr lvl="1"/>
            <a:r>
              <a:rPr lang="hu-HU" dirty="0"/>
              <a:t>Szavazatösszesítő üzemmód:</a:t>
            </a:r>
          </a:p>
          <a:p>
            <a:pPr lvl="2"/>
            <a:r>
              <a:rPr lang="hu-HU" dirty="0"/>
              <a:t>Számított eredmény adatai a „</a:t>
            </a:r>
            <a:r>
              <a:rPr lang="hu-HU" b="1" i="1" dirty="0"/>
              <a:t>Szolgáltatás/Számított eredmény</a:t>
            </a:r>
            <a:r>
              <a:rPr lang="hu-HU" dirty="0"/>
              <a:t>” menüpontban kérdezhető le;</a:t>
            </a:r>
          </a:p>
        </p:txBody>
      </p:sp>
    </p:spTree>
    <p:extLst>
      <p:ext uri="{BB962C8B-B14F-4D97-AF65-F5344CB8AC3E}">
        <p14:creationId xmlns:p14="http://schemas.microsoft.com/office/powerpoint/2010/main" val="399192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Szavazatösszesítő rendszer funkciói időrendben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800" dirty="0"/>
              <a:t>Szavazás napját követően :     </a:t>
            </a:r>
            <a:r>
              <a:rPr lang="hu-HU" sz="2800" dirty="0">
                <a:solidFill>
                  <a:srgbClr val="FF0000"/>
                </a:solidFill>
              </a:rPr>
              <a:t>HÉTFŐ</a:t>
            </a:r>
          </a:p>
          <a:p>
            <a:pPr lvl="1"/>
            <a:r>
              <a:rPr lang="hu-HU" sz="2400" dirty="0"/>
              <a:t>Szavazatösszesítő üzemmód:</a:t>
            </a:r>
          </a:p>
          <a:p>
            <a:pPr marL="719138" lvl="2" indent="-184150"/>
            <a:r>
              <a:rPr lang="hu-HU" sz="2000" dirty="0"/>
              <a:t>A „</a:t>
            </a:r>
            <a:r>
              <a:rPr lang="hu-HU" sz="2000" b="1" i="1" dirty="0"/>
              <a:t>Szolgáltatás/Jegyzőkönyv átadás – átvételi jegyzéke</a:t>
            </a:r>
            <a:r>
              <a:rPr lang="hu-HU" sz="2000" dirty="0"/>
              <a:t>” menüpont indítása utáni képernyőn a TVI és az OEVI felhasználók beállíthatják, hogy „</a:t>
            </a:r>
            <a:r>
              <a:rPr lang="hu-HU" sz="2000" b="1" i="1" dirty="0"/>
              <a:t>OEVI illetékességgel</a:t>
            </a:r>
            <a:r>
              <a:rPr lang="hu-HU" sz="2000" dirty="0"/>
              <a:t>” vagy „</a:t>
            </a:r>
            <a:r>
              <a:rPr lang="hu-HU" sz="2000" b="1" i="1" dirty="0"/>
              <a:t>HVI illetékességgel</a:t>
            </a:r>
            <a:r>
              <a:rPr lang="hu-HU" sz="2000" dirty="0"/>
              <a:t>” (ez alól kivétel Budapest) kívánják a jegyzéket előállítani. A HVI-k és Budapest </a:t>
            </a:r>
            <a:r>
              <a:rPr lang="hu-HU" sz="2000" dirty="0" err="1"/>
              <a:t>OEVI-jei</a:t>
            </a:r>
            <a:r>
              <a:rPr lang="hu-HU" sz="2000" dirty="0"/>
              <a:t> esetén a jegyzék csak HVI illetékességgel készülhet;</a:t>
            </a:r>
          </a:p>
          <a:p>
            <a:pPr marL="719138" lvl="2" indent="-184150"/>
            <a:r>
              <a:rPr lang="hu-HU" sz="2000" dirty="0"/>
              <a:t>A HVI illetékességű jegyzék a felhasználó illetékességi területén lévő HVI székhely településenként (erre paraméterezhető a lista), ezen belül tagtelepülésenként tartalmazza a jegyzőkönyvek db számát;</a:t>
            </a:r>
          </a:p>
          <a:p>
            <a:pPr marL="719138" lvl="2" indent="-184150"/>
            <a:r>
              <a:rPr lang="hu-HU" sz="2000" dirty="0"/>
              <a:t>Az OEVI illetékességű jegyzék a felhasználó illetékességi területén lévő OEVI székhely településenként (erre paraméterezhető a lista), ezen belül településenként tartalmazza a jegyzőkönyvek db számát;</a:t>
            </a:r>
          </a:p>
          <a:p>
            <a:pPr marL="719138" lvl="2" indent="-184150"/>
            <a:r>
              <a:rPr lang="hu-HU" sz="2000" dirty="0"/>
              <a:t>Maga a jegyzék egy Excel formátumú lista.</a:t>
            </a:r>
          </a:p>
          <a:p>
            <a:pPr marL="914400" lvl="2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2384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Szavazatösszesítő rendszer funkciói időrendben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Szavazás napját követően:  </a:t>
            </a:r>
          </a:p>
          <a:p>
            <a:pPr lvl="1"/>
            <a:r>
              <a:rPr lang="hu-HU" dirty="0"/>
              <a:t>Szavazatösszesítő üzemmód:</a:t>
            </a:r>
          </a:p>
          <a:p>
            <a:pPr lvl="2"/>
            <a:r>
              <a:rPr lang="hu-HU" dirty="0"/>
              <a:t>A „</a:t>
            </a:r>
            <a:r>
              <a:rPr lang="hu-HU" b="1" i="1" dirty="0"/>
              <a:t>Szolgáltatás/Jogorvoslattal érintett jegyzőkönyvek jegyzéke</a:t>
            </a:r>
            <a:r>
              <a:rPr lang="hu-HU" dirty="0"/>
              <a:t>” menüpontban jogorvoslattal érintett jegyzőkönyvek listája készíthető el.</a:t>
            </a:r>
          </a:p>
        </p:txBody>
      </p:sp>
    </p:spTree>
    <p:extLst>
      <p:ext uri="{BB962C8B-B14F-4D97-AF65-F5344CB8AC3E}">
        <p14:creationId xmlns:p14="http://schemas.microsoft.com/office/powerpoint/2010/main" val="128774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Szavazatösszesítő rendszer funkciói időrendben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Szavazás napja után:</a:t>
            </a:r>
          </a:p>
          <a:p>
            <a:pPr lvl="1"/>
            <a:r>
              <a:rPr lang="hu-HU" dirty="0"/>
              <a:t>Végleges jogi eredmény üzemmód:</a:t>
            </a:r>
          </a:p>
          <a:p>
            <a:pPr lvl="2"/>
            <a:r>
              <a:rPr lang="hu-HU" dirty="0"/>
              <a:t>az előző menüpontok érhetők el, de csak lekérdezés lehetséges.</a:t>
            </a:r>
          </a:p>
        </p:txBody>
      </p:sp>
    </p:spTree>
    <p:extLst>
      <p:ext uri="{BB962C8B-B14F-4D97-AF65-F5344CB8AC3E}">
        <p14:creationId xmlns:p14="http://schemas.microsoft.com/office/powerpoint/2010/main" val="290286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 descr="VÁKI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8500"/>
            <a:ext cx="9144000" cy="5461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827584" y="961902"/>
            <a:ext cx="7859216" cy="5707459"/>
          </a:xfrm>
        </p:spPr>
        <p:txBody>
          <a:bodyPr>
            <a:normAutofit lnSpcReduction="10000"/>
          </a:bodyPr>
          <a:lstStyle/>
          <a:p>
            <a:r>
              <a:rPr lang="hu-HU" b="1" dirty="0"/>
              <a:t>Próba dokumentumai</a:t>
            </a:r>
            <a:endParaRPr lang="hu-HU" dirty="0"/>
          </a:p>
          <a:p>
            <a:r>
              <a:rPr lang="hu-HU" dirty="0"/>
              <a:t>mindkét informatika próbára érvényes</a:t>
            </a:r>
          </a:p>
          <a:p>
            <a:pPr lvl="0"/>
            <a:r>
              <a:rPr lang="hu-HU" dirty="0"/>
              <a:t>forgatókönyv </a:t>
            </a:r>
          </a:p>
          <a:p>
            <a:pPr lvl="0"/>
            <a:r>
              <a:rPr lang="hu-HU" dirty="0"/>
              <a:t>szavazóköri próba jegyzőkönyvek</a:t>
            </a:r>
          </a:p>
          <a:p>
            <a:r>
              <a:rPr lang="hu-HU" dirty="0"/>
              <a:t> </a:t>
            </a:r>
          </a:p>
          <a:p>
            <a:r>
              <a:rPr lang="hu-HU" b="1" dirty="0"/>
              <a:t>Dokumentumok eljuttatása a résztvevőknek</a:t>
            </a:r>
            <a:endParaRPr lang="hu-HU" dirty="0"/>
          </a:p>
          <a:p>
            <a:r>
              <a:rPr lang="hu-HU" dirty="0" err="1"/>
              <a:t>VÁKIR-on</a:t>
            </a:r>
            <a:r>
              <a:rPr lang="hu-HU" dirty="0"/>
              <a:t> keresztül</a:t>
            </a:r>
          </a:p>
          <a:p>
            <a:r>
              <a:rPr lang="hu-HU" dirty="0"/>
              <a:t>Forgatókönyv</a:t>
            </a:r>
          </a:p>
          <a:p>
            <a:pPr lvl="0"/>
            <a:r>
              <a:rPr lang="hu-HU" dirty="0"/>
              <a:t>a forgatókönyv az irányítószoba üzenethez mellékletként csatolva</a:t>
            </a:r>
          </a:p>
          <a:p>
            <a:pPr lvl="0"/>
            <a:r>
              <a:rPr lang="hu-HU" dirty="0"/>
              <a:t>dokumentumtárban is elhelyezve</a:t>
            </a:r>
          </a:p>
          <a:p>
            <a:r>
              <a:rPr lang="hu-HU" dirty="0"/>
              <a:t>Szavazóköri jegyzőkönyvek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3"/>
          </p:nvPr>
        </p:nvSpPr>
        <p:spPr>
          <a:xfrm>
            <a:off x="1460665" y="0"/>
            <a:ext cx="6921877" cy="697950"/>
          </a:xfrm>
        </p:spPr>
        <p:txBody>
          <a:bodyPr/>
          <a:lstStyle/>
          <a:p>
            <a:r>
              <a:rPr lang="hu-HU" dirty="0">
                <a:solidFill>
                  <a:srgbClr val="C00000"/>
                </a:solidFill>
              </a:rPr>
              <a:t>VÁKIR</a:t>
            </a:r>
          </a:p>
          <a:p>
            <a:endParaRPr lang="hu-HU" dirty="0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827584" y="997527"/>
            <a:ext cx="7859216" cy="5671833"/>
          </a:xfrm>
        </p:spPr>
        <p:txBody>
          <a:bodyPr/>
          <a:lstStyle/>
          <a:p>
            <a:r>
              <a:rPr lang="hu-HU" dirty="0"/>
              <a:t>Szavazóköri jegyzőkönyvek</a:t>
            </a:r>
          </a:p>
          <a:p>
            <a:pPr lvl="0"/>
            <a:r>
              <a:rPr lang="hu-HU" dirty="0"/>
              <a:t>dokumentumtárban</a:t>
            </a:r>
          </a:p>
          <a:p>
            <a:pPr lvl="0"/>
            <a:r>
              <a:rPr lang="hu-HU" dirty="0"/>
              <a:t>HVI (iroda) szintű hozzáférési jogosultsággal</a:t>
            </a:r>
          </a:p>
          <a:p>
            <a:pPr lvl="1"/>
            <a:r>
              <a:rPr lang="hu-HU" dirty="0"/>
              <a:t>minden HVI (iroda) minden </a:t>
            </a:r>
            <a:r>
              <a:rPr lang="hu-HU" dirty="0" err="1"/>
              <a:t>rögzítőhelyének</a:t>
            </a:r>
            <a:r>
              <a:rPr lang="hu-HU" dirty="0"/>
              <a:t> a próba jegyzőkönyvét megkapja</a:t>
            </a:r>
          </a:p>
          <a:p>
            <a:pPr lvl="1"/>
            <a:r>
              <a:rPr lang="hu-HU" dirty="0"/>
              <a:t>A szavazóköri próba jegyzőkönyveket HVI vagy </a:t>
            </a:r>
          </a:p>
          <a:p>
            <a:pPr lvl="2"/>
            <a:r>
              <a:rPr lang="hu-HU" dirty="0"/>
              <a:t>kinyomtatja az </a:t>
            </a:r>
            <a:r>
              <a:rPr lang="hu-HU" dirty="0" err="1"/>
              <a:t>összeset</a:t>
            </a:r>
            <a:endParaRPr lang="hu-HU" dirty="0"/>
          </a:p>
          <a:p>
            <a:pPr lvl="2"/>
            <a:r>
              <a:rPr lang="hu-HU" dirty="0" err="1"/>
              <a:t>rögzítőhelyek</a:t>
            </a:r>
            <a:r>
              <a:rPr lang="hu-HU" dirty="0"/>
              <a:t> szerint </a:t>
            </a:r>
            <a:r>
              <a:rPr lang="hu-HU" dirty="0" err="1"/>
              <a:t>disztributálja</a:t>
            </a:r>
            <a:endParaRPr lang="hu-HU" dirty="0"/>
          </a:p>
          <a:p>
            <a:pPr lvl="1"/>
            <a:r>
              <a:rPr lang="hu-HU" dirty="0"/>
              <a:t>vagy</a:t>
            </a:r>
          </a:p>
          <a:p>
            <a:pPr lvl="2"/>
            <a:r>
              <a:rPr lang="hu-HU" dirty="0"/>
              <a:t>Elektronikusan eljuttatja a </a:t>
            </a:r>
            <a:r>
              <a:rPr lang="hu-HU" dirty="0" err="1"/>
              <a:t>rögzítőhelyen</a:t>
            </a:r>
            <a:r>
              <a:rPr lang="hu-HU" dirty="0"/>
              <a:t> dolgozó irodatag levelezési címére</a:t>
            </a:r>
          </a:p>
          <a:p>
            <a:pPr lvl="2"/>
            <a:r>
              <a:rPr lang="hu-HU" dirty="0" err="1"/>
              <a:t>Rögzítőhely</a:t>
            </a:r>
            <a:r>
              <a:rPr lang="hu-HU" dirty="0"/>
              <a:t> kinyomtatja magának</a:t>
            </a:r>
          </a:p>
          <a:p>
            <a:r>
              <a:rPr lang="hu-HU" dirty="0"/>
              <a:t> 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3"/>
          </p:nvPr>
        </p:nvSpPr>
        <p:spPr>
          <a:xfrm>
            <a:off x="1460664" y="0"/>
            <a:ext cx="6868438" cy="697950"/>
          </a:xfrm>
        </p:spPr>
        <p:txBody>
          <a:bodyPr/>
          <a:lstStyle/>
          <a:p>
            <a:r>
              <a:rPr lang="hu-HU" dirty="0">
                <a:solidFill>
                  <a:srgbClr val="C00000"/>
                </a:solidFill>
              </a:rPr>
              <a:t>VÁKIR</a:t>
            </a:r>
          </a:p>
          <a:p>
            <a:endParaRPr lang="hu-HU" dirty="0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827584" y="890649"/>
            <a:ext cx="7859216" cy="5778711"/>
          </a:xfrm>
        </p:spPr>
        <p:txBody>
          <a:bodyPr>
            <a:normAutofit fontScale="92500" lnSpcReduction="10000"/>
          </a:bodyPr>
          <a:lstStyle/>
          <a:p>
            <a:r>
              <a:rPr lang="hu-HU" b="1" dirty="0"/>
              <a:t>Kapcsolattartás</a:t>
            </a:r>
            <a:endParaRPr lang="hu-HU" dirty="0"/>
          </a:p>
          <a:p>
            <a:pPr lvl="0"/>
            <a:r>
              <a:rPr lang="hu-HU" dirty="0"/>
              <a:t>NVI kapcsolattartása</a:t>
            </a:r>
          </a:p>
          <a:p>
            <a:pPr lvl="1"/>
            <a:r>
              <a:rPr lang="hu-HU" dirty="0"/>
              <a:t>Általános irányítás -&gt; Irányítószoba üzenetein keresztül</a:t>
            </a:r>
          </a:p>
          <a:p>
            <a:pPr lvl="1"/>
            <a:r>
              <a:rPr lang="hu-HU" dirty="0"/>
              <a:t>TVI irányában</a:t>
            </a:r>
          </a:p>
          <a:p>
            <a:pPr lvl="2"/>
            <a:r>
              <a:rPr lang="hu-HU" dirty="0"/>
              <a:t>Irányítószoba üzenetein keresztül csak TVI láthatósággal megadva</a:t>
            </a:r>
          </a:p>
          <a:p>
            <a:pPr lvl="2"/>
            <a:r>
              <a:rPr lang="hu-HU" dirty="0"/>
              <a:t>A fórumban erre a célra létrehozott témán keresztül</a:t>
            </a:r>
          </a:p>
          <a:p>
            <a:pPr lvl="0"/>
            <a:r>
              <a:rPr lang="hu-HU" dirty="0"/>
              <a:t>TVI kapcsolattartása</a:t>
            </a:r>
          </a:p>
          <a:p>
            <a:pPr lvl="1"/>
            <a:r>
              <a:rPr lang="hu-HU" dirty="0"/>
              <a:t>Megye általános irányítása a </a:t>
            </a:r>
            <a:r>
              <a:rPr lang="hu-HU" dirty="0" err="1"/>
              <a:t>TVI-s</a:t>
            </a:r>
            <a:r>
              <a:rPr lang="hu-HU" dirty="0"/>
              <a:t> irányítószoba üzenetein keresztül</a:t>
            </a:r>
          </a:p>
          <a:p>
            <a:pPr lvl="1"/>
            <a:r>
              <a:rPr lang="hu-HU" dirty="0"/>
              <a:t>HVI irányítása </a:t>
            </a:r>
          </a:p>
          <a:p>
            <a:pPr lvl="2"/>
            <a:r>
              <a:rPr lang="hu-HU" dirty="0" err="1"/>
              <a:t>TVI-s</a:t>
            </a:r>
            <a:r>
              <a:rPr lang="hu-HU" dirty="0"/>
              <a:t> Irányítószoba üzenetein keresztül csak a célzott HVI láthatósággal megadva</a:t>
            </a:r>
          </a:p>
          <a:p>
            <a:pPr lvl="2"/>
            <a:r>
              <a:rPr lang="hu-HU" dirty="0"/>
              <a:t>A TVI által kezelt fórumban erre a célra létrehozott témán keresztül</a:t>
            </a:r>
          </a:p>
          <a:p>
            <a:pPr lvl="0"/>
            <a:r>
              <a:rPr lang="hu-HU" dirty="0"/>
              <a:t>Központi telefonos </a:t>
            </a:r>
            <a:r>
              <a:rPr lang="hu-HU" dirty="0" err="1"/>
              <a:t>Help-Desk</a:t>
            </a:r>
            <a:r>
              <a:rPr lang="hu-HU" dirty="0"/>
              <a:t> szolgáltatás szűkített kapacitással, ha másként nem megoldható a probléma,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3"/>
          </p:nvPr>
        </p:nvSpPr>
        <p:spPr>
          <a:xfrm>
            <a:off x="1327067" y="0"/>
            <a:ext cx="6939690" cy="697950"/>
          </a:xfrm>
        </p:spPr>
        <p:txBody>
          <a:bodyPr/>
          <a:lstStyle/>
          <a:p>
            <a:r>
              <a:rPr lang="hu-HU" dirty="0">
                <a:solidFill>
                  <a:srgbClr val="C00000"/>
                </a:solidFill>
              </a:rPr>
              <a:t>VÁKIR</a:t>
            </a:r>
          </a:p>
          <a:p>
            <a:endParaRPr lang="hu-HU" dirty="0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827584" y="1104404"/>
            <a:ext cx="7859216" cy="5564955"/>
          </a:xfrm>
        </p:spPr>
        <p:txBody>
          <a:bodyPr/>
          <a:lstStyle/>
          <a:p>
            <a:r>
              <a:rPr lang="hu-HU" b="1" dirty="0"/>
              <a:t>Próba értékelés, jelentés a végrehajtásról</a:t>
            </a:r>
            <a:endParaRPr lang="hu-HU" dirty="0"/>
          </a:p>
          <a:p>
            <a:r>
              <a:rPr lang="hu-HU" dirty="0"/>
              <a:t>Űrlap kitöltésével</a:t>
            </a:r>
          </a:p>
          <a:p>
            <a:r>
              <a:rPr lang="hu-HU" dirty="0"/>
              <a:t>Az űrlapot HVI (iroda) szinten kell kitölteni, nem </a:t>
            </a:r>
            <a:r>
              <a:rPr lang="hu-HU" dirty="0" err="1"/>
              <a:t>rögzítőhelyenként</a:t>
            </a:r>
            <a:r>
              <a:rPr lang="hu-HU" dirty="0"/>
              <a:t>!!</a:t>
            </a:r>
          </a:p>
          <a:p>
            <a:r>
              <a:rPr lang="hu-HU" dirty="0"/>
              <a:t>Az űrlapok Excel formátumban letölthetők</a:t>
            </a:r>
          </a:p>
          <a:p>
            <a:r>
              <a:rPr lang="hu-HU" dirty="0"/>
              <a:t>TVI a </a:t>
            </a:r>
            <a:r>
              <a:rPr lang="hu-HU" dirty="0" err="1"/>
              <a:t>lekérdezéskori</a:t>
            </a:r>
            <a:r>
              <a:rPr lang="hu-HU" dirty="0"/>
              <a:t> állapotban figyelemmel kísérheti az űrlapok kitöltöttségét</a:t>
            </a:r>
          </a:p>
          <a:p>
            <a:r>
              <a:rPr lang="hu-HU" dirty="0"/>
              <a:t>Az Excel táblázat szerkeszthető (szűrés, rendezés) az eredmény értékelhető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3"/>
          </p:nvPr>
        </p:nvSpPr>
        <p:spPr>
          <a:xfrm>
            <a:off x="1620982" y="0"/>
            <a:ext cx="6485459" cy="697950"/>
          </a:xfrm>
        </p:spPr>
        <p:txBody>
          <a:bodyPr/>
          <a:lstStyle/>
          <a:p>
            <a:r>
              <a:rPr lang="hu-HU" dirty="0">
                <a:solidFill>
                  <a:srgbClr val="C00000"/>
                </a:solidFill>
              </a:rPr>
              <a:t>VÁKIR</a:t>
            </a:r>
          </a:p>
          <a:p>
            <a:endParaRPr lang="hu-HU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VÁKIR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8500"/>
            <a:ext cx="9144000" cy="5461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VÁKIR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8500"/>
            <a:ext cx="9144000" cy="5461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VÁKIR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8500"/>
            <a:ext cx="9144000" cy="5461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VÁKIR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8500"/>
            <a:ext cx="9144000" cy="5461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VÁKIR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8500"/>
            <a:ext cx="9144000" cy="5461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1055</Words>
  <Application>Microsoft Office PowerPoint</Application>
  <PresentationFormat>Diavetítés a képernyőre (4:3 oldalarány)</PresentationFormat>
  <Paragraphs>158</Paragraphs>
  <Slides>43</Slides>
  <Notes>17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43</vt:i4>
      </vt:variant>
    </vt:vector>
  </HeadingPairs>
  <TitlesOfParts>
    <vt:vector size="46" baseType="lpstr">
      <vt:lpstr>Arial</vt:lpstr>
      <vt:lpstr>Calibri</vt:lpstr>
      <vt:lpstr>Office-téma</vt:lpstr>
      <vt:lpstr>VÁLASZTÁS-SZAKMAI ÉRTEKEZLET</vt:lpstr>
      <vt:lpstr>VÁLASZTÁS-SZAKMAI ÉRTEKEZLET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„Választásnapi” feladatok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Nyíregyháza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SZSZBMKH</dc:creator>
  <cp:lastModifiedBy>USER</cp:lastModifiedBy>
  <cp:revision>18</cp:revision>
  <dcterms:created xsi:type="dcterms:W3CDTF">2016-09-12T13:35:23Z</dcterms:created>
  <dcterms:modified xsi:type="dcterms:W3CDTF">2016-09-13T09:18:54Z</dcterms:modified>
</cp:coreProperties>
</file>