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5" r:id="rId2"/>
  </p:sldMasterIdLst>
  <p:notesMasterIdLst>
    <p:notesMasterId r:id="rId24"/>
  </p:notesMasterIdLst>
  <p:sldIdLst>
    <p:sldId id="450" r:id="rId3"/>
    <p:sldId id="422" r:id="rId4"/>
    <p:sldId id="439" r:id="rId5"/>
    <p:sldId id="448" r:id="rId6"/>
    <p:sldId id="447" r:id="rId7"/>
    <p:sldId id="423" r:id="rId8"/>
    <p:sldId id="444" r:id="rId9"/>
    <p:sldId id="449" r:id="rId10"/>
    <p:sldId id="457" r:id="rId11"/>
    <p:sldId id="453" r:id="rId12"/>
    <p:sldId id="451" r:id="rId13"/>
    <p:sldId id="460" r:id="rId14"/>
    <p:sldId id="455" r:id="rId15"/>
    <p:sldId id="458" r:id="rId16"/>
    <p:sldId id="463" r:id="rId17"/>
    <p:sldId id="464" r:id="rId18"/>
    <p:sldId id="461" r:id="rId19"/>
    <p:sldId id="462" r:id="rId20"/>
    <p:sldId id="436" r:id="rId21"/>
    <p:sldId id="426" r:id="rId22"/>
    <p:sldId id="292" r:id="rId23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00"/>
    <a:srgbClr val="993366"/>
    <a:srgbClr val="FF5050"/>
    <a:srgbClr val="948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67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>
              <a:defRPr sz="1200"/>
            </a:lvl1pPr>
          </a:lstStyle>
          <a:p>
            <a:fld id="{7968840A-1555-466A-A9F7-9072C01FE28B}" type="datetimeFigureOut">
              <a:rPr lang="hu-HU" smtClean="0"/>
              <a:pPr/>
              <a:t>2016.09.19.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3" tIns="46047" rIns="92093" bIns="46047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289" y="4714953"/>
            <a:ext cx="5439101" cy="4467387"/>
          </a:xfrm>
          <a:prstGeom prst="rect">
            <a:avLst/>
          </a:prstGeom>
        </p:spPr>
        <p:txBody>
          <a:bodyPr vert="horz" lIns="92093" tIns="46047" rIns="92093" bIns="46047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309"/>
            <a:ext cx="2946247" cy="496731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r">
              <a:defRPr sz="1200"/>
            </a:lvl1pPr>
          </a:lstStyle>
          <a:p>
            <a:fld id="{E8108650-1439-4FAA-8B2F-29B8668389F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0471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Akt: </a:t>
            </a:r>
            <a:r>
              <a:rPr lang="hu-HU" dirty="0" err="1" smtClean="0"/>
              <a:t>mo</a:t>
            </a:r>
            <a:r>
              <a:rPr lang="hu-HU" dirty="0" smtClean="0"/>
              <a:t>. 67% eu28: 73% </a:t>
            </a:r>
            <a:r>
              <a:rPr lang="hu-HU" dirty="0" err="1" smtClean="0"/>
              <a:t>Mn</a:t>
            </a:r>
            <a:r>
              <a:rPr lang="hu-HU" dirty="0" smtClean="0"/>
              <a:t>: </a:t>
            </a:r>
            <a:r>
              <a:rPr lang="hu-HU" dirty="0" err="1" smtClean="0"/>
              <a:t>mo</a:t>
            </a:r>
            <a:r>
              <a:rPr lang="hu-HU" dirty="0" smtClean="0"/>
              <a:t> 7,7% eu28 10,1%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3DC24-7A0F-45EB-8613-BDCD2A2CB46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9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8650-1439-4FAA-8B2F-29B8668389F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7321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8650-1439-4FAA-8B2F-29B8668389F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86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8650-1439-4FAA-8B2F-29B8668389F2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6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8650-1439-4FAA-8B2F-29B8668389F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81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8650-1439-4FAA-8B2F-29B8668389F2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9510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8650-1439-4FAA-8B2F-29B8668389F2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98818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8650-1439-4FAA-8B2F-29B8668389F2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59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CFDA-8967-4020-A0C8-60C04EF0CA88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5F9C5BE-6670-41AC-88C8-9BA03A08E5E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316273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5C2C-D823-43A3-B07E-8C27608EEBE6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8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4E52-A7D4-4340-85EF-DF2279FEFF6F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84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5107-7329-4EC8-9097-AA7D7ECEE038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89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5A13-BF32-4997-B631-F800BB745718}" type="datetimeFigureOut">
              <a:rPr lang="hu-HU"/>
              <a:pPr>
                <a:defRPr/>
              </a:pPr>
              <a:t>2016.09.19.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01FFD0E-977D-4058-A645-84D50CC827B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681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A04-FCB1-4615-AFF2-6633F08C5D22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A069AA-5F35-4A9A-BD7E-B1DF41031D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3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g_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8A5A14-3E51-43CB-8E3B-2B2C0C438A1E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5A75E-DC75-4C9D-9EA3-69D7A4EA58A1}" type="slidenum">
              <a:rPr lang="hu-HU" altLang="hu-H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7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D84EF0-AAB3-42FB-8C6B-E367F52B5787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2016.09.19.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1D910AD-16B0-4CE6-9C65-B4501467F4C7}" type="slidenum">
              <a:rPr lang="hu-HU" altLang="hu-HU" sz="100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 sz="100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0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emzetiregiszter.h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-108520" y="3154634"/>
            <a:ext cx="9684568" cy="1978720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Határmenti régiók fejlesztési együttműködésének </a:t>
            </a:r>
            <a:br>
              <a:rPr lang="hu-HU" sz="2400" b="1" dirty="0" smtClean="0"/>
            </a:br>
            <a:r>
              <a:rPr lang="hu-HU" sz="2400" b="1" dirty="0" smtClean="0"/>
              <a:t>lehetőségei 2016-ban</a:t>
            </a:r>
            <a:r>
              <a:rPr lang="hu-HU" sz="2400" b="1" cap="small" dirty="0" smtClean="0"/>
              <a:t/>
            </a:r>
            <a:br>
              <a:rPr lang="hu-HU" sz="2400" b="1" cap="small" dirty="0" smtClean="0"/>
            </a:br>
            <a:endParaRPr lang="hu-HU" sz="2400" b="1" cap="small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369050" cy="669139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altLang="hu-HU" sz="2000" dirty="0" smtClean="0">
                <a:latin typeface="Times New Roman" pitchFamily="18" charset="0"/>
                <a:cs typeface="Times New Roman" pitchFamily="18" charset="0"/>
              </a:rPr>
              <a:t>	2016. szeptember 20.</a:t>
            </a:r>
            <a:r>
              <a:rPr lang="hu-HU" altLang="hu-H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hu-HU" altLang="hu-HU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763688" y="5157192"/>
            <a:ext cx="7232650" cy="1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endParaRPr lang="hu-HU" altLang="hu-H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altLang="hu-H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Grezsa István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altLang="hu-H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	kormánybiztos</a:t>
            </a:r>
          </a:p>
          <a:p>
            <a:pPr eaLnBrk="1" hangingPunct="1">
              <a:buFont typeface="Arial" charset="0"/>
              <a:buNone/>
              <a:defRPr/>
            </a:pPr>
            <a:endParaRPr lang="hu-HU" altLang="hu-H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altLang="hu-H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endParaRPr lang="hu-HU" altLang="hu-H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831137" y="2365681"/>
            <a:ext cx="4680520" cy="14624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0"/>
            <a:ext cx="1715755" cy="161840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831137" y="2435194"/>
            <a:ext cx="4717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Garamond" pitchFamily="18" charset="0"/>
              </a:rPr>
              <a:t>külhoni magyar fiatal </a:t>
            </a:r>
            <a:r>
              <a:rPr lang="hu-HU" sz="1600" b="1" dirty="0" smtClean="0">
                <a:solidFill>
                  <a:schemeClr val="bg1"/>
                </a:solidFill>
                <a:latin typeface="Garamond" pitchFamily="18" charset="0"/>
              </a:rPr>
              <a:t>(</a:t>
            </a:r>
            <a:r>
              <a:rPr lang="hu-HU" sz="1600" b="1" dirty="0">
                <a:solidFill>
                  <a:schemeClr val="bg1"/>
                </a:solidFill>
                <a:latin typeface="Garamond" pitchFamily="18" charset="0"/>
              </a:rPr>
              <a:t>40 év alatti) </a:t>
            </a:r>
            <a:r>
              <a:rPr lang="hu-HU" sz="1600" b="1" dirty="0" smtClean="0">
                <a:solidFill>
                  <a:schemeClr val="bg1"/>
                </a:solidFill>
                <a:latin typeface="Garamond" pitchFamily="18" charset="0"/>
              </a:rPr>
              <a:t>vállalkozók</a:t>
            </a:r>
            <a:r>
              <a:rPr lang="hu-HU" sz="1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vagy </a:t>
            </a:r>
            <a:r>
              <a:rPr lang="hu-HU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vállalkozási </a:t>
            </a:r>
            <a:r>
              <a:rPr lang="hu-HU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ötlettel </a:t>
            </a:r>
            <a:r>
              <a:rPr lang="hu-HU" sz="1600" dirty="0">
                <a:solidFill>
                  <a:schemeClr val="bg1"/>
                </a:solidFill>
                <a:latin typeface="Garamond" panose="02020404030301010803" pitchFamily="18" charset="0"/>
              </a:rPr>
              <a:t>rendelkező </a:t>
            </a: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fiatalok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Garamond" panose="02020404030301010803" pitchFamily="18" charset="0"/>
              </a:rPr>
              <a:t>m</a:t>
            </a: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agyar állampolgár (Felvidék+Kárpátalja: Magyar igazolvány)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határon túli régióban lakhely</a:t>
            </a:r>
          </a:p>
        </p:txBody>
      </p:sp>
      <p:sp>
        <p:nvSpPr>
          <p:cNvPr id="10" name="Téglalap 9"/>
          <p:cNvSpPr/>
          <p:nvPr/>
        </p:nvSpPr>
        <p:spPr>
          <a:xfrm>
            <a:off x="1835696" y="1203128"/>
            <a:ext cx="4680520" cy="1201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20150" y="1203129"/>
            <a:ext cx="1615546" cy="12018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06207" y="2313013"/>
            <a:ext cx="1629489" cy="17415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20150" y="5543653"/>
            <a:ext cx="1610987" cy="8653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1826359" y="5466370"/>
            <a:ext cx="4683293" cy="978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20150" y="4054556"/>
            <a:ext cx="1615546" cy="15476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1840151" y="3796337"/>
            <a:ext cx="4680520" cy="1736193"/>
          </a:xfrm>
          <a:prstGeom prst="rect">
            <a:avLst/>
          </a:prstGeom>
          <a:solidFill>
            <a:srgbClr val="948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425957" y="1220157"/>
            <a:ext cx="123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Garamond" pitchFamily="18" charset="0"/>
              </a:rPr>
              <a:t>pályázat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54889" y="2513280"/>
            <a:ext cx="12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Garamond" pitchFamily="18" charset="0"/>
              </a:rPr>
              <a:t>célcsoport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20150" y="5245285"/>
            <a:ext cx="152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Garamond" pitchFamily="18" charset="0"/>
              </a:rPr>
              <a:t>időpontok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-72034" y="3934840"/>
            <a:ext cx="211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Garamond" pitchFamily="18" charset="0"/>
              </a:rPr>
              <a:t>szakmai </a:t>
            </a:r>
          </a:p>
          <a:p>
            <a:pPr algn="ctr"/>
            <a:r>
              <a:rPr lang="hu-HU" b="1" dirty="0" smtClean="0">
                <a:latin typeface="Garamond" pitchFamily="18" charset="0"/>
              </a:rPr>
              <a:t>tartalom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835147" y="1235795"/>
            <a:ext cx="4681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525 </a:t>
            </a:r>
            <a:r>
              <a:rPr lang="hu-HU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millió </a:t>
            </a:r>
            <a:r>
              <a:rPr lang="hu-HU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forint</a:t>
            </a:r>
            <a:endParaRPr lang="hu-HU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vissza </a:t>
            </a:r>
            <a:r>
              <a:rPr lang="hu-HU" sz="1600" dirty="0">
                <a:solidFill>
                  <a:schemeClr val="bg1"/>
                </a:solidFill>
                <a:latin typeface="Garamond" panose="02020404030301010803" pitchFamily="18" charset="0"/>
              </a:rPr>
              <a:t>nem térítendő </a:t>
            </a: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támogatás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mértéke: </a:t>
            </a:r>
            <a:r>
              <a:rPr lang="hu-HU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3-6 millió 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agrárvállalkozások esetében: </a:t>
            </a:r>
            <a:r>
              <a:rPr lang="hu-HU" sz="16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max</a:t>
            </a:r>
            <a:r>
              <a:rPr lang="hu-HU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. 4,5 millió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444"/>
          <a:stretch/>
        </p:blipFill>
        <p:spPr>
          <a:xfrm>
            <a:off x="446913" y="2956829"/>
            <a:ext cx="955878" cy="827377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341" y="4518802"/>
            <a:ext cx="692984" cy="692984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28"/>
          <a:stretch/>
        </p:blipFill>
        <p:spPr>
          <a:xfrm>
            <a:off x="354889" y="1564010"/>
            <a:ext cx="1139927" cy="840952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1811542" y="3806406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34290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vállalkozás üzleti szempontú bemutatása </a:t>
            </a: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(10 000 karakter)</a:t>
            </a:r>
          </a:p>
          <a:p>
            <a:pPr marL="216000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Garamond" panose="02020404030301010803" pitchFamily="18" charset="0"/>
              </a:rPr>
              <a:t>ü</a:t>
            </a: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zleti modell, rövid-, közép- és hosszú távú célok</a:t>
            </a:r>
          </a:p>
          <a:p>
            <a:pPr marL="216000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élpiac, versenytársak</a:t>
            </a:r>
          </a:p>
          <a:p>
            <a:pPr marL="216000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Garamond" panose="02020404030301010803" pitchFamily="18" charset="0"/>
              </a:rPr>
              <a:t>t</a:t>
            </a: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ermékek, szolgáltatások, árazás</a:t>
            </a:r>
          </a:p>
          <a:p>
            <a:pPr marL="216000" indent="-34290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értékesítési stratégia</a:t>
            </a:r>
          </a:p>
          <a:p>
            <a:pPr marL="216000" indent="-34290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csapat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012"/>
          <a:stretch/>
        </p:blipFill>
        <p:spPr>
          <a:xfrm>
            <a:off x="490450" y="5602227"/>
            <a:ext cx="868803" cy="764439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1801970" y="5645450"/>
            <a:ext cx="493027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Megvalósítási időszak: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2016.január 1 – 2017. február 28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. </a:t>
            </a:r>
            <a:endParaRPr lang="hu-HU" sz="16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Elszámolási 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határidő: 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legkésőbb 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2017. március 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30-ig</a:t>
            </a:r>
            <a:endParaRPr lang="hu-HU" sz="16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06800" y="3195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3600519"/>
              </p:ext>
            </p:extLst>
          </p:nvPr>
        </p:nvGraphicFramePr>
        <p:xfrm>
          <a:off x="6588224" y="1861671"/>
          <a:ext cx="239992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  <a:gridCol w="8640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Garamond" panose="02020404030301010803" pitchFamily="18" charset="0"/>
                        </a:rPr>
                        <a:t>Benyújtott pályázatok</a:t>
                      </a:r>
                      <a:endParaRPr lang="hu-HU" b="1" dirty="0" smtClean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hu-HU" b="1" dirty="0" smtClean="0">
                          <a:latin typeface="Garamond" panose="02020404030301010803" pitchFamily="18" charset="0"/>
                        </a:rPr>
                        <a:t>régiónként</a:t>
                      </a:r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aramond" panose="02020404030301010803" pitchFamily="18" charset="0"/>
                        </a:rPr>
                        <a:t>Erdély</a:t>
                      </a:r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atin typeface="Garamond" panose="02020404030301010803" pitchFamily="18" charset="0"/>
                        </a:rPr>
                        <a:t>510</a:t>
                      </a:r>
                      <a:endParaRPr lang="hu-HU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aramond" panose="02020404030301010803" pitchFamily="18" charset="0"/>
                        </a:rPr>
                        <a:t>Felvidék</a:t>
                      </a:r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atin typeface="Garamond" panose="02020404030301010803" pitchFamily="18" charset="0"/>
                        </a:rPr>
                        <a:t>146</a:t>
                      </a:r>
                      <a:endParaRPr lang="hu-HU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aramond" panose="02020404030301010803" pitchFamily="18" charset="0"/>
                        </a:rPr>
                        <a:t>Vajdaság</a:t>
                      </a:r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atin typeface="Garamond" panose="02020404030301010803" pitchFamily="18" charset="0"/>
                        </a:rPr>
                        <a:t>154</a:t>
                      </a:r>
                      <a:endParaRPr lang="hu-HU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aramond" panose="02020404030301010803" pitchFamily="18" charset="0"/>
                        </a:rPr>
                        <a:t>Kárpátalja</a:t>
                      </a:r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atin typeface="Garamond" panose="02020404030301010803" pitchFamily="18" charset="0"/>
                        </a:rPr>
                        <a:t>138</a:t>
                      </a:r>
                      <a:endParaRPr lang="hu-HU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aramond" panose="02020404030301010803" pitchFamily="18" charset="0"/>
                        </a:rPr>
                        <a:t>Horvátország</a:t>
                      </a:r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atin typeface="Garamond" panose="02020404030301010803" pitchFamily="18" charset="0"/>
                        </a:rPr>
                        <a:t>7</a:t>
                      </a:r>
                      <a:endParaRPr lang="hu-HU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aramond" panose="02020404030301010803" pitchFamily="18" charset="0"/>
                        </a:rPr>
                        <a:t>Muravidék</a:t>
                      </a:r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atin typeface="Garamond" panose="02020404030301010803" pitchFamily="18" charset="0"/>
                        </a:rPr>
                        <a:t>9</a:t>
                      </a:r>
                      <a:endParaRPr lang="hu-HU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C000"/>
                          </a:solidFill>
                          <a:latin typeface="Garamond" panose="02020404030301010803" pitchFamily="18" charset="0"/>
                        </a:rPr>
                        <a:t>Összesen</a:t>
                      </a:r>
                      <a:endParaRPr lang="hu-HU" b="1" dirty="0">
                        <a:solidFill>
                          <a:srgbClr val="FFC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C000"/>
                          </a:solidFill>
                          <a:latin typeface="Garamond" panose="02020404030301010803" pitchFamily="18" charset="0"/>
                        </a:rPr>
                        <a:t>964</a:t>
                      </a:r>
                      <a:endParaRPr lang="hu-HU" b="1" dirty="0">
                        <a:solidFill>
                          <a:srgbClr val="FFC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50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241" y="1340768"/>
            <a:ext cx="7772400" cy="504819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>Kárpát-medencei </a:t>
            </a:r>
            <a:r>
              <a:rPr lang="hu-HU" sz="2800" b="1" dirty="0" err="1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>testvértelepülési</a:t>
            </a:r>
            <a:r>
              <a:rPr lang="hu-HU" sz="2800" b="1" dirty="0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> program</a:t>
            </a:r>
            <a:endParaRPr lang="hu-HU" sz="28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11826" y="3284984"/>
            <a:ext cx="1833618" cy="77140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  <a:latin typeface="Garamond" pitchFamily="18" charset="0"/>
              </a:rPr>
              <a:t>100 millió </a:t>
            </a:r>
          </a:p>
          <a:p>
            <a:pPr algn="ctr"/>
            <a:r>
              <a:rPr lang="hu-HU" dirty="0" smtClean="0">
                <a:solidFill>
                  <a:prstClr val="white"/>
                </a:solidFill>
                <a:latin typeface="Garamond" pitchFamily="18" charset="0"/>
              </a:rPr>
              <a:t>Ft-os keretből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11826" y="3977329"/>
            <a:ext cx="1833618" cy="8613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  <a:latin typeface="Garamond" pitchFamily="18" charset="0"/>
              </a:rPr>
              <a:t>123 </a:t>
            </a:r>
          </a:p>
          <a:p>
            <a:pPr algn="ctr"/>
            <a:r>
              <a:rPr lang="hu-HU" dirty="0" smtClean="0">
                <a:solidFill>
                  <a:prstClr val="white"/>
                </a:solidFill>
                <a:latin typeface="Garamond" pitchFamily="18" charset="0"/>
              </a:rPr>
              <a:t>magyarországi település</a:t>
            </a:r>
            <a:endParaRPr lang="hu-HU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11826" y="4838704"/>
            <a:ext cx="1811977" cy="15831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  <a:latin typeface="Garamond" pitchFamily="18" charset="0"/>
              </a:rPr>
              <a:t>168 </a:t>
            </a:r>
          </a:p>
          <a:p>
            <a:pPr algn="ctr"/>
            <a:r>
              <a:rPr lang="hu-HU" dirty="0" smtClean="0">
                <a:solidFill>
                  <a:prstClr val="white"/>
                </a:solidFill>
                <a:latin typeface="Garamond" pitchFamily="18" charset="0"/>
              </a:rPr>
              <a:t>külhoni magyar településsel </a:t>
            </a:r>
            <a:r>
              <a:rPr lang="hu-HU" dirty="0">
                <a:solidFill>
                  <a:prstClr val="white"/>
                </a:solidFill>
                <a:latin typeface="Garamond" pitchFamily="18" charset="0"/>
              </a:rPr>
              <a:t>k</a:t>
            </a:r>
            <a:r>
              <a:rPr lang="hu-HU" dirty="0" smtClean="0">
                <a:solidFill>
                  <a:prstClr val="white"/>
                </a:solidFill>
                <a:latin typeface="Garamond" pitchFamily="18" charset="0"/>
              </a:rPr>
              <a:t>ötött kapcsolatát támogattuk</a:t>
            </a:r>
            <a:endParaRPr lang="hu-HU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74" name="Szövegdoboz 73"/>
          <p:cNvSpPr txBox="1"/>
          <p:nvPr/>
        </p:nvSpPr>
        <p:spPr>
          <a:xfrm rot="19107323">
            <a:off x="-20787" y="2461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prstClr val="white"/>
                </a:solidFill>
                <a:latin typeface="Stencil" pitchFamily="82" charset="0"/>
              </a:rPr>
              <a:t>ÚJ</a:t>
            </a:r>
            <a:endParaRPr lang="hu-HU" dirty="0">
              <a:solidFill>
                <a:prstClr val="white"/>
              </a:solidFill>
              <a:latin typeface="Stencil" pitchFamily="82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71773" y="20608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Cél:</a:t>
            </a:r>
            <a:r>
              <a:rPr lang="hu-HU" sz="20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a kárpát-medencei települések közötti kapcsolatépítés, a meglévő kapcsolatok </a:t>
            </a:r>
            <a:r>
              <a:rPr lang="hu-HU" sz="200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elmélyítése</a:t>
            </a:r>
            <a:endParaRPr lang="hu-HU" sz="2000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1826" y="2932995"/>
            <a:ext cx="1819505" cy="4452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  <a:latin typeface="Garamond" pitchFamily="18" charset="0"/>
              </a:rPr>
              <a:t>2015-ben</a:t>
            </a:r>
            <a:endParaRPr lang="hu-HU" b="1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098890" y="3977329"/>
            <a:ext cx="1896325" cy="8815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  <a:latin typeface="Garamond" pitchFamily="18" charset="0"/>
              </a:rPr>
              <a:t>189 </a:t>
            </a:r>
          </a:p>
          <a:p>
            <a:pPr algn="ctr"/>
            <a:r>
              <a:rPr lang="hu-HU" dirty="0">
                <a:solidFill>
                  <a:prstClr val="white"/>
                </a:solidFill>
                <a:latin typeface="Garamond" pitchFamily="18" charset="0"/>
              </a:rPr>
              <a:t>m</a:t>
            </a:r>
            <a:r>
              <a:rPr lang="hu-HU" dirty="0" smtClean="0">
                <a:solidFill>
                  <a:prstClr val="white"/>
                </a:solidFill>
                <a:latin typeface="Garamond" pitchFamily="18" charset="0"/>
              </a:rPr>
              <a:t>agyarországi település</a:t>
            </a:r>
            <a:endParaRPr lang="hu-HU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109944" y="2922522"/>
            <a:ext cx="1885272" cy="499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  <a:latin typeface="Garamond" pitchFamily="18" charset="0"/>
              </a:rPr>
              <a:t>2016-ban</a:t>
            </a:r>
            <a:endParaRPr lang="hu-HU" b="1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109944" y="3368590"/>
            <a:ext cx="1885272" cy="6087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  <a:latin typeface="Garamond" pitchFamily="18" charset="0"/>
              </a:rPr>
              <a:t>150 millió </a:t>
            </a:r>
          </a:p>
          <a:p>
            <a:pPr algn="ctr"/>
            <a:r>
              <a:rPr lang="hu-HU" dirty="0" smtClean="0">
                <a:solidFill>
                  <a:prstClr val="white"/>
                </a:solidFill>
                <a:latin typeface="Garamond" pitchFamily="18" charset="0"/>
              </a:rPr>
              <a:t>Ft-os</a:t>
            </a:r>
            <a:r>
              <a:rPr lang="hu-HU" b="1" dirty="0" smtClean="0">
                <a:solidFill>
                  <a:prstClr val="white"/>
                </a:solidFill>
                <a:latin typeface="Garamond" pitchFamily="18" charset="0"/>
              </a:rPr>
              <a:t> </a:t>
            </a:r>
            <a:r>
              <a:rPr lang="hu-HU" dirty="0" smtClean="0">
                <a:solidFill>
                  <a:prstClr val="white"/>
                </a:solidFill>
                <a:latin typeface="Garamond" pitchFamily="18" charset="0"/>
              </a:rPr>
              <a:t>keretből</a:t>
            </a:r>
            <a:endParaRPr lang="hu-HU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012750" y="5833089"/>
            <a:ext cx="5108078" cy="5887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black"/>
                </a:solidFill>
                <a:latin typeface="Garamond" pitchFamily="18" charset="0"/>
              </a:rPr>
              <a:t>A 2015-ben és 2016-ban támogatott települések</a:t>
            </a:r>
            <a:endParaRPr lang="hu-HU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098890" y="4838704"/>
            <a:ext cx="1896325" cy="15831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  <a:latin typeface="Garamond" pitchFamily="18" charset="0"/>
              </a:rPr>
              <a:t>274 </a:t>
            </a:r>
          </a:p>
          <a:p>
            <a:pPr algn="ctr"/>
            <a:r>
              <a:rPr lang="hu-HU" dirty="0" smtClean="0">
                <a:solidFill>
                  <a:prstClr val="white"/>
                </a:solidFill>
                <a:latin typeface="Garamond" pitchFamily="18" charset="0"/>
              </a:rPr>
              <a:t>külhoni magyar településsel </a:t>
            </a:r>
            <a:r>
              <a:rPr lang="hu-HU" dirty="0">
                <a:solidFill>
                  <a:prstClr val="white"/>
                </a:solidFill>
                <a:latin typeface="Garamond" pitchFamily="18" charset="0"/>
              </a:rPr>
              <a:t>k</a:t>
            </a:r>
            <a:r>
              <a:rPr lang="hu-HU" dirty="0" smtClean="0">
                <a:solidFill>
                  <a:prstClr val="white"/>
                </a:solidFill>
                <a:latin typeface="Garamond" pitchFamily="18" charset="0"/>
              </a:rPr>
              <a:t>ötött kapcsolatát támogattuk</a:t>
            </a:r>
            <a:endParaRPr lang="hu-HU" dirty="0">
              <a:solidFill>
                <a:prstClr val="white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50" t="14899" r="15034" b="24852"/>
          <a:stretch/>
        </p:blipFill>
        <p:spPr bwMode="auto">
          <a:xfrm>
            <a:off x="2012750" y="2932995"/>
            <a:ext cx="5085696" cy="294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0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Régiós </a:t>
            </a:r>
            <a:r>
              <a:rPr lang="hu-HU" sz="28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g</a:t>
            </a:r>
            <a:r>
              <a:rPr lang="hu-HU" sz="28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azdaságfejlesztési tervek támogatása</a:t>
            </a:r>
            <a:endParaRPr lang="hu-HU" sz="28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2204864"/>
            <a:ext cx="3024336" cy="41044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419872" y="2195568"/>
            <a:ext cx="3024336" cy="41137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516216" y="2195568"/>
            <a:ext cx="2448272" cy="4113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23528" y="2492896"/>
            <a:ext cx="29523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2015. november </a:t>
            </a:r>
          </a:p>
          <a:p>
            <a:pPr algn="ctr">
              <a:spcAft>
                <a:spcPts val="1200"/>
              </a:spcAft>
            </a:pPr>
            <a:r>
              <a:rPr lang="hu-HU" sz="28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Vajdaság</a:t>
            </a:r>
            <a:endParaRPr lang="hu-HU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50 milliárd</a:t>
            </a:r>
          </a:p>
          <a:p>
            <a:pPr algn="ctr"/>
            <a:endParaRPr lang="hu-H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V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issza nem térítendő: 20 </a:t>
            </a:r>
            <a:r>
              <a:rPr lang="hu-HU" sz="20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Md</a:t>
            </a:r>
            <a:endParaRPr lang="hu-HU" sz="2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Kedvezményes hitel: 30 </a:t>
            </a:r>
            <a:r>
              <a:rPr lang="hu-HU" sz="20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Md</a:t>
            </a:r>
            <a:endParaRPr lang="hu-HU" sz="2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hu-HU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20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2016-2018-as időszakra</a:t>
            </a:r>
            <a:endParaRPr lang="hu-HU" sz="2000" b="1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491880" y="2492896"/>
            <a:ext cx="2952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2016. április</a:t>
            </a:r>
          </a:p>
          <a:p>
            <a:pPr algn="ctr">
              <a:spcAft>
                <a:spcPts val="1200"/>
              </a:spcAft>
            </a:pPr>
            <a:r>
              <a:rPr lang="hu-HU" sz="28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Kárpátalja</a:t>
            </a:r>
            <a:endParaRPr lang="hu-HU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32 milliárd</a:t>
            </a:r>
          </a:p>
          <a:p>
            <a:pPr algn="ctr"/>
            <a:endParaRPr lang="hu-H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u-HU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Vissza nem térítendő: </a:t>
            </a:r>
            <a:r>
              <a:rPr lang="hu-HU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12 </a:t>
            </a:r>
            <a:r>
              <a:rPr lang="hu-HU" sz="2000" b="1" dirty="0" err="1">
                <a:solidFill>
                  <a:prstClr val="white"/>
                </a:solidFill>
                <a:latin typeface="Garamond" panose="02020404030301010803" pitchFamily="18" charset="0"/>
              </a:rPr>
              <a:t>Md</a:t>
            </a:r>
            <a:endParaRPr lang="hu-HU" sz="2000" b="1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u-HU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Kedvezményes hitel: 20 </a:t>
            </a:r>
            <a:r>
              <a:rPr lang="hu-HU" sz="2000" b="1" dirty="0" err="1">
                <a:solidFill>
                  <a:prstClr val="white"/>
                </a:solidFill>
                <a:latin typeface="Garamond" panose="02020404030301010803" pitchFamily="18" charset="0"/>
              </a:rPr>
              <a:t>Md</a:t>
            </a:r>
            <a:endParaRPr lang="hu-HU" sz="2000" b="1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algn="ctr"/>
            <a:endParaRPr lang="hu-HU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2000" b="1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2016-2018-as időszakra</a:t>
            </a:r>
          </a:p>
          <a:p>
            <a:pPr algn="ctr"/>
            <a:endParaRPr lang="hu-HU" sz="2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660232" y="2492896"/>
            <a:ext cx="20245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2017</a:t>
            </a:r>
          </a:p>
          <a:p>
            <a:pPr algn="ctr"/>
            <a:endParaRPr lang="hu-HU" sz="2800" b="1" dirty="0" smtClean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újabb régió fejlesztése kezdődhet el!</a:t>
            </a:r>
            <a:endParaRPr lang="hu-HU" sz="2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467544" y="4031779"/>
            <a:ext cx="26642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3707904" y="4031779"/>
            <a:ext cx="24482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467544" y="5693772"/>
            <a:ext cx="26642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3491880" y="5693772"/>
            <a:ext cx="26642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86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504819"/>
          </a:xfrm>
        </p:spPr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948A55"/>
                </a:solidFill>
                <a:latin typeface="Garamond" panose="02020404030301010803" pitchFamily="18" charset="0"/>
              </a:rPr>
              <a:t>Szabolcs-Szatmár-Bereg megye és Kárpátalja </a:t>
            </a:r>
            <a:r>
              <a:rPr lang="hu-HU" sz="2400" b="1" dirty="0" smtClean="0">
                <a:solidFill>
                  <a:srgbClr val="948A55"/>
                </a:solidFill>
                <a:latin typeface="Garamond" panose="02020404030301010803" pitchFamily="18" charset="0"/>
              </a:rPr>
              <a:t>együttműködésének </a:t>
            </a:r>
            <a:r>
              <a:rPr lang="hu-HU" sz="2400" b="1" dirty="0">
                <a:solidFill>
                  <a:srgbClr val="948A55"/>
                </a:solidFill>
                <a:latin typeface="Garamond" panose="02020404030301010803" pitchFamily="18" charset="0"/>
              </a:rPr>
              <a:t>és összehangolt fejlesztési feladatainak kormányzati </a:t>
            </a:r>
            <a:r>
              <a:rPr lang="hu-HU" sz="2400" b="1" dirty="0" smtClean="0">
                <a:solidFill>
                  <a:srgbClr val="948A55"/>
                </a:solidFill>
                <a:latin typeface="Garamond" panose="02020404030301010803" pitchFamily="18" charset="0"/>
              </a:rPr>
              <a:t>koordinációjáért felelős </a:t>
            </a:r>
            <a:r>
              <a:rPr lang="hu-HU" sz="2400" b="1" dirty="0">
                <a:solidFill>
                  <a:srgbClr val="948A55"/>
                </a:solidFill>
                <a:latin typeface="Garamond" panose="02020404030301010803" pitchFamily="18" charset="0"/>
              </a:rPr>
              <a:t>k</a:t>
            </a:r>
            <a:r>
              <a:rPr lang="hu-HU" sz="2400" b="1" dirty="0" smtClean="0">
                <a:solidFill>
                  <a:srgbClr val="948A55"/>
                </a:solidFill>
                <a:latin typeface="Garamond" panose="02020404030301010803" pitchFamily="18" charset="0"/>
              </a:rPr>
              <a:t>ormánybiztosság</a:t>
            </a:r>
            <a:endParaRPr lang="hu-HU" sz="2400" b="1" dirty="0">
              <a:solidFill>
                <a:srgbClr val="948A55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4"/>
          </p:nvPr>
        </p:nvSpPr>
        <p:spPr>
          <a:xfrm>
            <a:off x="683568" y="2564904"/>
            <a:ext cx="7560840" cy="34563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b="1" dirty="0">
                <a:latin typeface="Garamond" panose="02020404030301010803" pitchFamily="18" charset="0"/>
              </a:rPr>
              <a:t>1935/2015. (XII. 12.) Korm. </a:t>
            </a:r>
            <a:r>
              <a:rPr lang="hu-HU" sz="1800" b="1" dirty="0" smtClean="0">
                <a:latin typeface="Garamond" panose="02020404030301010803" pitchFamily="18" charset="0"/>
              </a:rPr>
              <a:t>Határozat:</a:t>
            </a:r>
            <a:endParaRPr lang="hu-HU" sz="1800" b="1" dirty="0">
              <a:latin typeface="Garamond" panose="02020404030301010803" pitchFamily="18" charset="0"/>
            </a:endParaRPr>
          </a:p>
          <a:p>
            <a:pPr indent="0">
              <a:spcAft>
                <a:spcPts val="1200"/>
              </a:spcAft>
            </a:pPr>
            <a:r>
              <a:rPr lang="hu-HU" sz="1800" dirty="0" smtClean="0">
                <a:latin typeface="Garamond" panose="02020404030301010803" pitchFamily="18" charset="0"/>
              </a:rPr>
              <a:t>A </a:t>
            </a:r>
            <a:r>
              <a:rPr lang="hu-HU" sz="1800" dirty="0">
                <a:latin typeface="Garamond" panose="02020404030301010803" pitchFamily="18" charset="0"/>
              </a:rPr>
              <a:t>Kormány a Szabolcs-Szatmár-Bereg megye és Kárpátalja (</a:t>
            </a:r>
            <a:r>
              <a:rPr lang="az-Cyrl-AZ" sz="1800" dirty="0">
                <a:latin typeface="Garamond" panose="02020404030301010803" pitchFamily="18" charset="0"/>
              </a:rPr>
              <a:t>Закарпатська область) </a:t>
            </a:r>
            <a:r>
              <a:rPr lang="hu-HU" sz="1800" dirty="0">
                <a:latin typeface="Garamond" panose="02020404030301010803" pitchFamily="18" charset="0"/>
              </a:rPr>
              <a:t>együttműködésének és összehangolt fejlesztési feladatainak kormányzati koordinációja érdekében </a:t>
            </a:r>
            <a:r>
              <a:rPr lang="hu-HU" sz="1800" b="1" dirty="0">
                <a:latin typeface="Garamond" panose="02020404030301010803" pitchFamily="18" charset="0"/>
              </a:rPr>
              <a:t>dr. Grezsa Istvánt </a:t>
            </a:r>
            <a:r>
              <a:rPr lang="hu-HU" sz="1800" dirty="0">
                <a:latin typeface="Garamond" panose="02020404030301010803" pitchFamily="18" charset="0"/>
              </a:rPr>
              <a:t>kormánybiztossá nevezte ki 2015. december 13. napjától 2017. november 30. </a:t>
            </a:r>
            <a:r>
              <a:rPr lang="hu-HU" sz="1800" dirty="0" smtClean="0">
                <a:latin typeface="Garamond" panose="02020404030301010803" pitchFamily="18" charset="0"/>
              </a:rPr>
              <a:t>napjáig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Garamond" panose="02020404030301010803" pitchFamily="18" charset="0"/>
              </a:rPr>
              <a:t>A kormánybiztosság </a:t>
            </a:r>
            <a:r>
              <a:rPr lang="hu-HU" sz="1800" b="1" dirty="0" smtClean="0">
                <a:latin typeface="Garamond" panose="02020404030301010803" pitchFamily="18" charset="0"/>
              </a:rPr>
              <a:t>külön szervezeti egységéként</a:t>
            </a:r>
            <a:r>
              <a:rPr lang="hu-HU" sz="1800" dirty="0" smtClean="0">
                <a:latin typeface="Garamond" panose="02020404030301010803" pitchFamily="18" charset="0"/>
              </a:rPr>
              <a:t>, de az Államtitkársággal együttműködésben végzi feladatát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Garamond" panose="02020404030301010803" pitchFamily="18" charset="0"/>
              </a:rPr>
              <a:t>11</a:t>
            </a:r>
            <a:r>
              <a:rPr lang="hu-HU" sz="1800" dirty="0" smtClean="0">
                <a:latin typeface="Garamond" panose="02020404030301010803" pitchFamily="18" charset="0"/>
              </a:rPr>
              <a:t> </a:t>
            </a:r>
            <a:r>
              <a:rPr lang="hu-HU" sz="1800" b="1" dirty="0" smtClean="0">
                <a:latin typeface="Garamond" panose="02020404030301010803" pitchFamily="18" charset="0"/>
              </a:rPr>
              <a:t>munkatárs:</a:t>
            </a:r>
          </a:p>
          <a:p>
            <a:pPr marL="685800" lvl="1">
              <a:spcBef>
                <a:spcPts val="1200"/>
              </a:spcBef>
              <a:buFont typeface="Times New Roman" panose="02020603050405020304" pitchFamily="18" charset="0"/>
              <a:buChar char="-"/>
            </a:pPr>
            <a:r>
              <a:rPr lang="hu-HU" sz="1800" dirty="0" smtClean="0">
                <a:latin typeface="Garamond" panose="02020404030301010803" pitchFamily="18" charset="0"/>
              </a:rPr>
              <a:t>6 fő </a:t>
            </a:r>
            <a:r>
              <a:rPr lang="hu-HU" sz="1800" b="1" dirty="0" smtClean="0">
                <a:latin typeface="Garamond" panose="02020404030301010803" pitchFamily="18" charset="0"/>
              </a:rPr>
              <a:t>Budapesten</a:t>
            </a:r>
          </a:p>
          <a:p>
            <a:pPr marL="685800" lvl="1">
              <a:spcBef>
                <a:spcPts val="1200"/>
              </a:spcBef>
              <a:buFont typeface="Times New Roman" panose="02020603050405020304" pitchFamily="18" charset="0"/>
              <a:buChar char="-"/>
            </a:pPr>
            <a:r>
              <a:rPr lang="hu-HU" sz="1800" dirty="0">
                <a:latin typeface="Garamond" panose="02020404030301010803" pitchFamily="18" charset="0"/>
              </a:rPr>
              <a:t>5</a:t>
            </a:r>
            <a:r>
              <a:rPr lang="hu-HU" sz="1800" dirty="0" smtClean="0">
                <a:latin typeface="Garamond" panose="02020404030301010803" pitchFamily="18" charset="0"/>
              </a:rPr>
              <a:t> fő </a:t>
            </a:r>
            <a:r>
              <a:rPr lang="hu-HU" sz="1800" b="1" dirty="0" smtClean="0">
                <a:latin typeface="Garamond" panose="02020404030301010803" pitchFamily="18" charset="0"/>
              </a:rPr>
              <a:t>Kisvárdán és Nyíregyházán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 smtClean="0">
              <a:latin typeface="Garamond" panose="02020404030301010803" pitchFamily="18" charset="0"/>
            </a:endParaRPr>
          </a:p>
          <a:p>
            <a:endParaRPr lang="hu-HU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Kormánybiztosság</a:t>
            </a:r>
            <a:endParaRPr lang="hu-HU" sz="24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39552" y="22768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 határon átnyúló gazdasági fejlesztések akadályainak lebontása.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Az ukrán-magyar határszakasz átjárhatóságának fejlesztése, az ingázás lehetőségének megteremtése</a:t>
            </a:r>
          </a:p>
        </p:txBody>
      </p:sp>
      <p:sp>
        <p:nvSpPr>
          <p:cNvPr id="6" name="Téglalap 5"/>
          <p:cNvSpPr/>
          <p:nvPr/>
        </p:nvSpPr>
        <p:spPr>
          <a:xfrm>
            <a:off x="5221115" y="5373216"/>
            <a:ext cx="364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/>
              <a:t>A Tisza ETT munkájának koordinálása</a:t>
            </a:r>
          </a:p>
        </p:txBody>
      </p:sp>
      <p:pic>
        <p:nvPicPr>
          <p:cNvPr id="7" name="Picture 4" descr="Képtalálat a következőre: „ukrán-magyar határátkelőhel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4330"/>
            <a:ext cx="338086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103449" cy="20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26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Egészségügy</a:t>
            </a:r>
            <a:endParaRPr lang="hu-HU" sz="24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27584" y="1916832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kárpátaljai egészségügyi rendszer kiépítésének megvalósíthatósága (megalapozó tanulmány elkészítése)</a:t>
            </a:r>
          </a:p>
          <a:p>
            <a:pPr>
              <a:lnSpc>
                <a:spcPct val="150000"/>
              </a:lnSpc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Egészségügyi továbbképzések szervezése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(október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14-én kerül sor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második konferencia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megtartására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Képtalálat a következőre: „bethesda gyermekkórház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bethesda gyermekkórház”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6939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3798" y="4365104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86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Oktatás</a:t>
            </a:r>
            <a:endParaRPr lang="hu-HU" sz="24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AutoShape 2" descr="Képtalálat a következőre: „bethesda gyermekkórház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bethesda gyermekkórház”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899592" y="213285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magyar nyelv oktatásának egész Kárpátaljára történő kiterjesztése (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62 helyszín 2000 fő)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959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Nyíregyházi Egyetemen az ukrán nyelvi tanszék beindítása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899592" y="370363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kárpátaljai magyar pedagógusok felkészítése a magyar, mint idegen nyelv oktatására, az ukrán hallgatók tanítása céljából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img2.stockfresh.com/files/h/hayaship/m/95/3019061_50014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92667"/>
            <a:ext cx="801110" cy="11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8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272808" cy="857256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Kárpátaljai gazdaságfejlesztési program</a:t>
            </a:r>
            <a:endParaRPr lang="hu-HU" sz="2400" b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33114" y="3343057"/>
            <a:ext cx="712879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Garamond" pitchFamily="18" charset="0"/>
              </a:rPr>
              <a:t>Kitörési pontok</a:t>
            </a:r>
            <a:endParaRPr lang="hu-HU" sz="2000" b="1" dirty="0">
              <a:latin typeface="Garamond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82767" y="3898400"/>
            <a:ext cx="2358926" cy="10554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itchFamily="18" charset="0"/>
              </a:rPr>
              <a:t>Agrárfejlesztés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834622" y="3856404"/>
            <a:ext cx="2193762" cy="11125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itchFamily="18" charset="0"/>
              </a:rPr>
              <a:t>Turizmus- fejlesztés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378327" y="3856404"/>
            <a:ext cx="2345801" cy="10974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itchFamily="18" charset="0"/>
              </a:rPr>
              <a:t>Vállalkozás-fejlesztés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99592" y="1939787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 err="1" smtClean="0">
                <a:latin typeface="Garamond" pitchFamily="18" charset="0"/>
              </a:rPr>
              <a:t>Egán</a:t>
            </a:r>
            <a:r>
              <a:rPr lang="hu-HU" b="1" dirty="0" smtClean="0">
                <a:latin typeface="Garamond" pitchFamily="18" charset="0"/>
              </a:rPr>
              <a:t> </a:t>
            </a:r>
            <a:r>
              <a:rPr lang="hu-HU" b="1" dirty="0">
                <a:latin typeface="Garamond" pitchFamily="18" charset="0"/>
              </a:rPr>
              <a:t>E</a:t>
            </a:r>
            <a:r>
              <a:rPr lang="hu-HU" b="1" dirty="0" smtClean="0">
                <a:latin typeface="Garamond" pitchFamily="18" charset="0"/>
              </a:rPr>
              <a:t>de </a:t>
            </a:r>
            <a:r>
              <a:rPr lang="hu-HU" b="1" dirty="0">
                <a:latin typeface="Garamond" pitchFamily="18" charset="0"/>
              </a:rPr>
              <a:t>T</a:t>
            </a:r>
            <a:r>
              <a:rPr lang="hu-HU" b="1" dirty="0" smtClean="0">
                <a:latin typeface="Garamond" pitchFamily="18" charset="0"/>
              </a:rPr>
              <a:t>erv: A </a:t>
            </a:r>
            <a:r>
              <a:rPr lang="hu-HU" b="1" dirty="0">
                <a:latin typeface="Garamond" pitchFamily="18" charset="0"/>
              </a:rPr>
              <a:t>kárpátaljai magyarság gazdaságfejlesztési stratégiai </a:t>
            </a:r>
            <a:r>
              <a:rPr lang="hu-HU" b="1" dirty="0" smtClean="0">
                <a:latin typeface="Garamond" pitchFamily="18" charset="0"/>
              </a:rPr>
              <a:t>terve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Garamond" pitchFamily="18" charset="0"/>
              </a:rPr>
              <a:t>A Kárpátaljai Magyar Kulturális Szövetség a Kárpátaljai Magyar Vállalkozók Szövetségével együttműködve </a:t>
            </a:r>
            <a:r>
              <a:rPr lang="hu-HU" dirty="0" smtClean="0">
                <a:latin typeface="Garamond" pitchFamily="18" charset="0"/>
              </a:rPr>
              <a:t>készítette el</a:t>
            </a:r>
          </a:p>
          <a:p>
            <a:pPr>
              <a:spcAft>
                <a:spcPts val="600"/>
              </a:spcAft>
            </a:pPr>
            <a:endParaRPr lang="hu-HU" dirty="0" smtClean="0">
              <a:latin typeface="Garamond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80681" y="4932814"/>
            <a:ext cx="2361011" cy="135550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Az agrárium népességmegtartó képességének növelése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 termőföld megőrzése</a:t>
            </a:r>
            <a:endParaRPr lang="hu-H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378327" y="4932814"/>
            <a:ext cx="2342742" cy="135550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Magyar vállalkozói szféra megerősítése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Könnyű - és feldolgozóipar célzott fejlesztése</a:t>
            </a:r>
            <a:endParaRPr lang="hu-H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834622" y="4968960"/>
            <a:ext cx="2193762" cy="133451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</a:rPr>
              <a:t>Versenyképes turisztikai térség kialakítása</a:t>
            </a:r>
            <a:endParaRPr lang="hu-HU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3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 txBox="1">
            <a:spLocks noGrp="1"/>
          </p:cNvSpPr>
          <p:nvPr>
            <p:ph idx="14"/>
          </p:nvPr>
        </p:nvSpPr>
        <p:spPr>
          <a:xfrm>
            <a:off x="349291" y="1839202"/>
            <a:ext cx="8327166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hu-HU" sz="1600" dirty="0">
                <a:latin typeface="Garamond" pitchFamily="18" charset="0"/>
              </a:rPr>
              <a:t>L</a:t>
            </a:r>
            <a:r>
              <a:rPr lang="hu-HU" sz="1600" dirty="0" smtClean="0">
                <a:latin typeface="Garamond" pitchFamily="18" charset="0"/>
              </a:rPr>
              <a:t>ebonyolítását az </a:t>
            </a:r>
            <a:r>
              <a:rPr lang="hu-HU" sz="1600" b="1" dirty="0" err="1">
                <a:latin typeface="Garamond" pitchFamily="18" charset="0"/>
              </a:rPr>
              <a:t>Egán</a:t>
            </a:r>
            <a:r>
              <a:rPr lang="hu-HU" sz="1600" b="1" dirty="0">
                <a:latin typeface="Garamond" pitchFamily="18" charset="0"/>
              </a:rPr>
              <a:t> Ede Kárpátaljai Gazdaságfejlesztési Központ - Jótékonysági </a:t>
            </a:r>
            <a:r>
              <a:rPr lang="hu-HU" sz="1600" b="1" dirty="0" smtClean="0">
                <a:latin typeface="Garamond" pitchFamily="18" charset="0"/>
              </a:rPr>
              <a:t>Alapítvány</a:t>
            </a:r>
            <a:r>
              <a:rPr lang="hu-HU" sz="1600" dirty="0" smtClean="0">
                <a:latin typeface="Garamond" pitchFamily="18" charset="0"/>
              </a:rPr>
              <a:t> végzi</a:t>
            </a:r>
          </a:p>
          <a:p>
            <a:pPr marL="285750" indent="-285750">
              <a:spcAft>
                <a:spcPts val="0"/>
              </a:spcAft>
            </a:pPr>
            <a:r>
              <a:rPr lang="hu-HU" sz="1600" dirty="0">
                <a:latin typeface="Garamond" pitchFamily="18" charset="0"/>
              </a:rPr>
              <a:t>5 területi </a:t>
            </a:r>
            <a:r>
              <a:rPr lang="hu-HU" sz="1600" dirty="0" smtClean="0">
                <a:latin typeface="Garamond" pitchFamily="18" charset="0"/>
              </a:rPr>
              <a:t>iroda: Ungvár</a:t>
            </a:r>
            <a:r>
              <a:rPr lang="hu-HU" sz="1600" dirty="0">
                <a:latin typeface="Garamond" pitchFamily="18" charset="0"/>
              </a:rPr>
              <a:t>, Munkács, Beregszász, Nagyszőlős, </a:t>
            </a:r>
            <a:r>
              <a:rPr lang="hu-HU" sz="1600" dirty="0" err="1" smtClean="0">
                <a:latin typeface="Garamond" pitchFamily="18" charset="0"/>
              </a:rPr>
              <a:t>Técső</a:t>
            </a:r>
            <a:endParaRPr lang="hu-HU" sz="1600" dirty="0" smtClean="0">
              <a:latin typeface="Garamond" pitchFamily="18" charset="0"/>
            </a:endParaRPr>
          </a:p>
          <a:p>
            <a:pPr marL="285750" indent="-285750">
              <a:spcAft>
                <a:spcPts val="0"/>
              </a:spcAft>
            </a:pPr>
            <a:r>
              <a:rPr lang="hu-HU" sz="1600" b="1" dirty="0" smtClean="0">
                <a:latin typeface="Garamond" pitchFamily="18" charset="0"/>
              </a:rPr>
              <a:t>2016</a:t>
            </a:r>
            <a:r>
              <a:rPr lang="hu-HU" sz="1600" b="1" dirty="0">
                <a:latin typeface="Garamond" pitchFamily="18" charset="0"/>
              </a:rPr>
              <a:t>. július 15-én </a:t>
            </a:r>
            <a:r>
              <a:rPr lang="hu-HU" sz="1600" dirty="0">
                <a:latin typeface="Garamond" pitchFamily="18" charset="0"/>
              </a:rPr>
              <a:t>hirdette meg a pályázati </a:t>
            </a:r>
            <a:r>
              <a:rPr lang="hu-HU" sz="1600" dirty="0" smtClean="0">
                <a:latin typeface="Garamond" pitchFamily="18" charset="0"/>
              </a:rPr>
              <a:t>felhívások első körét, augusztus 31-i határidővel</a:t>
            </a:r>
            <a:endParaRPr lang="hu-HU" sz="1600" dirty="0">
              <a:latin typeface="Garamond" pitchFamily="18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hu-HU" dirty="0" smtClean="0">
              <a:latin typeface="Garamond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1043608" y="1196752"/>
            <a:ext cx="72728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Kárpátaljai gazdaságfejlesztési program</a:t>
            </a:r>
            <a:endParaRPr lang="hu-HU" sz="2400" b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1686" y="3218226"/>
            <a:ext cx="3024336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Agrárfejlesztés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491880" y="3212976"/>
            <a:ext cx="2520280" cy="5813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Vállalkozás-fejleszté</a:t>
            </a:r>
            <a:r>
              <a:rPr lang="hu-HU" dirty="0" smtClean="0"/>
              <a:t>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6156176" y="3212977"/>
            <a:ext cx="2448272" cy="581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Turizmus-fejlesztés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49291" y="3787345"/>
            <a:ext cx="3024336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Garamond" panose="02020404030301010803" pitchFamily="18" charset="0"/>
              </a:rPr>
              <a:t>Üveg-és fóliaházak </a:t>
            </a: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telepítéséhez;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Garamond" panose="02020404030301010803" pitchFamily="18" charset="0"/>
              </a:rPr>
              <a:t>k</a:t>
            </a: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ertészeti </a:t>
            </a:r>
            <a:r>
              <a:rPr lang="hu-HU" sz="1600" dirty="0">
                <a:solidFill>
                  <a:schemeClr val="tx1"/>
                </a:solidFill>
                <a:latin typeface="Garamond" panose="02020404030301010803" pitchFamily="18" charset="0"/>
              </a:rPr>
              <a:t>technológiai </a:t>
            </a: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fejlesztéshez;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Garamond" panose="02020404030301010803" pitchFamily="18" charset="0"/>
              </a:rPr>
              <a:t>m</a:t>
            </a: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éhészet </a:t>
            </a:r>
            <a:r>
              <a:rPr lang="hu-HU" sz="1600" dirty="0">
                <a:solidFill>
                  <a:schemeClr val="tx1"/>
                </a:solidFill>
                <a:latin typeface="Garamond" panose="02020404030301010803" pitchFamily="18" charset="0"/>
              </a:rPr>
              <a:t>létrehozásához és </a:t>
            </a: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fejlesztéséhez;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Garamond" panose="02020404030301010803" pitchFamily="18" charset="0"/>
              </a:rPr>
              <a:t>á</a:t>
            </a: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llattartó </a:t>
            </a:r>
            <a:r>
              <a:rPr lang="hu-HU" sz="1600" dirty="0">
                <a:solidFill>
                  <a:schemeClr val="tx1"/>
                </a:solidFill>
                <a:latin typeface="Garamond" panose="02020404030301010803" pitchFamily="18" charset="0"/>
              </a:rPr>
              <a:t>telepek fejlesztéséhez </a:t>
            </a: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szükséges eszközök beszerzése</a:t>
            </a:r>
            <a:endParaRPr lang="hu-H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491880" y="3794291"/>
            <a:ext cx="2520280" cy="215329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</a:rPr>
              <a:t>Vállalkozások kapacitásbővítési, innovációs 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eszköztámogatása</a:t>
            </a:r>
            <a:endParaRPr lang="hu-HU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159833" y="3766838"/>
            <a:ext cx="2448272" cy="218074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Garamond" panose="02020404030301010803" pitchFamily="18" charset="0"/>
              </a:rPr>
              <a:t>Turisztikai vállalkozások eszközbeszerzésének </a:t>
            </a: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támogatása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Garamond" panose="02020404030301010803" pitchFamily="18" charset="0"/>
              </a:rPr>
              <a:t>Turisztikai beruházások </a:t>
            </a:r>
            <a:r>
              <a:rPr lang="hu-H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támogatása</a:t>
            </a:r>
          </a:p>
          <a:p>
            <a:endParaRPr lang="hu-H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407603" y="5969393"/>
            <a:ext cx="4688834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rgbClr val="FFC000"/>
                </a:solidFill>
                <a:latin typeface="Garamond" panose="02020404030301010803" pitchFamily="18" charset="0"/>
              </a:rPr>
              <a:t>1395 regisztrált pályázó </a:t>
            </a:r>
            <a:endParaRPr lang="hu-HU" b="1" dirty="0" smtClean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Garamond" panose="02020404030301010803" pitchFamily="18" charset="0"/>
              </a:rPr>
              <a:t>jelenleg  pályázatok értékelése zajlik </a:t>
            </a:r>
            <a:endParaRPr lang="hu-HU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49291" y="5947585"/>
            <a:ext cx="1990461" cy="7937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Külön pályázat: </a:t>
            </a:r>
            <a:r>
              <a:rPr lang="hu-HU" sz="1600" dirty="0">
                <a:solidFill>
                  <a:schemeClr val="bg1"/>
                </a:solidFill>
                <a:latin typeface="Garamond" panose="02020404030301010803" pitchFamily="18" charset="0"/>
              </a:rPr>
              <a:t>földkataszteri rendszer rendezésére</a:t>
            </a:r>
          </a:p>
        </p:txBody>
      </p:sp>
    </p:spTree>
    <p:extLst>
      <p:ext uri="{BB962C8B-B14F-4D97-AF65-F5344CB8AC3E}">
        <p14:creationId xmlns:p14="http://schemas.microsoft.com/office/powerpoint/2010/main" xmlns="" val="29634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899592" y="1196975"/>
            <a:ext cx="7776864" cy="857250"/>
          </a:xfrm>
        </p:spPr>
        <p:txBody>
          <a:bodyPr/>
          <a:lstStyle/>
          <a:p>
            <a:pPr algn="ctr"/>
            <a:r>
              <a:rPr lang="hu-HU" sz="2400" b="1" dirty="0" smtClean="0">
                <a:solidFill>
                  <a:srgbClr val="948A55"/>
                </a:solidFill>
                <a:latin typeface="Garamond" pitchFamily="18" charset="0"/>
              </a:rPr>
              <a:t>Magyar Nemzeti </a:t>
            </a:r>
            <a:r>
              <a:rPr lang="hu-HU" sz="2400" b="1" dirty="0">
                <a:solidFill>
                  <a:srgbClr val="948A55"/>
                </a:solidFill>
                <a:latin typeface="Garamond" pitchFamily="18" charset="0"/>
              </a:rPr>
              <a:t>Kereskedőházak a Kárpát-medencében</a:t>
            </a:r>
            <a:endParaRPr lang="hu-HU" sz="2400" b="1" dirty="0" smtClean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artalom helye 2"/>
          <p:cNvSpPr>
            <a:spLocks noGrp="1"/>
          </p:cNvSpPr>
          <p:nvPr>
            <p:ph idx="14"/>
          </p:nvPr>
        </p:nvSpPr>
        <p:spPr>
          <a:xfrm>
            <a:off x="755650" y="1916831"/>
            <a:ext cx="7623175" cy="4298231"/>
          </a:xfrm>
          <a:ln/>
        </p:spPr>
        <p:txBody>
          <a:bodyPr/>
          <a:lstStyle/>
          <a:p>
            <a:r>
              <a:rPr lang="hu-HU" sz="1800" dirty="0" smtClean="0">
                <a:latin typeface="Garamond" pitchFamily="18" charset="0"/>
                <a:cs typeface="Times New Roman" pitchFamily="18" charset="0"/>
              </a:rPr>
              <a:t>2014: 6 környező országban (Szlovákia, Ukrajna, Románia, Szerbia, Horvátország, Szlovénia) </a:t>
            </a:r>
            <a:r>
              <a:rPr lang="hu-HU" sz="1800" b="1" dirty="0" smtClean="0">
                <a:latin typeface="Garamond" pitchFamily="18" charset="0"/>
                <a:cs typeface="Times New Roman" pitchFamily="18" charset="0"/>
              </a:rPr>
              <a:t>13 </a:t>
            </a:r>
            <a:r>
              <a:rPr lang="hu-HU" sz="1800" b="1" dirty="0" err="1" smtClean="0">
                <a:latin typeface="Garamond" pitchFamily="18" charset="0"/>
                <a:cs typeface="Times New Roman" pitchFamily="18" charset="0"/>
              </a:rPr>
              <a:t>Kárpát</a:t>
            </a:r>
            <a:r>
              <a:rPr lang="hu-HU" sz="1800" b="1" dirty="0" smtClean="0">
                <a:latin typeface="Garamond" pitchFamily="18" charset="0"/>
                <a:cs typeface="Times New Roman" pitchFamily="18" charset="0"/>
              </a:rPr>
              <a:t> Régió Üzleti Hálózat iroda</a:t>
            </a:r>
          </a:p>
          <a:p>
            <a:r>
              <a:rPr lang="hu-HU" sz="1800" b="1" dirty="0" smtClean="0">
                <a:latin typeface="Garamond" pitchFamily="18" charset="0"/>
                <a:cs typeface="Times New Roman" pitchFamily="18" charset="0"/>
              </a:rPr>
              <a:t>2015 januártól </a:t>
            </a:r>
            <a:r>
              <a:rPr lang="hu-HU" sz="1800" dirty="0" smtClean="0">
                <a:latin typeface="Garamond" pitchFamily="18" charset="0"/>
                <a:cs typeface="Times New Roman" pitchFamily="18" charset="0"/>
              </a:rPr>
              <a:t>a </a:t>
            </a:r>
            <a:r>
              <a:rPr lang="hu-HU" sz="1800" b="1" dirty="0" smtClean="0">
                <a:latin typeface="Garamond" pitchFamily="18" charset="0"/>
                <a:cs typeface="Times New Roman" pitchFamily="18" charset="0"/>
              </a:rPr>
              <a:t>Magyar Nemzeti Kereskedőház </a:t>
            </a:r>
            <a:r>
              <a:rPr lang="hu-HU" sz="1800" b="1" dirty="0" err="1" smtClean="0">
                <a:latin typeface="Garamond" pitchFamily="18" charset="0"/>
                <a:cs typeface="Times New Roman" pitchFamily="18" charset="0"/>
              </a:rPr>
              <a:t>Zrt</a:t>
            </a:r>
            <a:r>
              <a:rPr lang="hu-HU" sz="1800" b="1" dirty="0" smtClean="0">
                <a:latin typeface="Garamond" pitchFamily="18" charset="0"/>
                <a:cs typeface="Times New Roman" pitchFamily="18" charset="0"/>
              </a:rPr>
              <a:t>. </a:t>
            </a:r>
            <a:r>
              <a:rPr lang="hu-HU" sz="1800" dirty="0" smtClean="0">
                <a:latin typeface="Garamond" pitchFamily="18" charset="0"/>
                <a:cs typeface="Times New Roman" pitchFamily="18" charset="0"/>
              </a:rPr>
              <a:t>kezelésében: </a:t>
            </a:r>
          </a:p>
          <a:p>
            <a:r>
              <a:rPr lang="hu-HU" sz="1800" dirty="0" smtClean="0">
                <a:latin typeface="Garamond" pitchFamily="18" charset="0"/>
                <a:cs typeface="Times New Roman" pitchFamily="18" charset="0"/>
              </a:rPr>
              <a:t>2015-2016: </a:t>
            </a:r>
            <a:r>
              <a:rPr lang="hu-HU" sz="1800" b="1" dirty="0" smtClean="0">
                <a:latin typeface="Garamond" pitchFamily="18" charset="0"/>
                <a:cs typeface="Times New Roman" pitchFamily="18" charset="0"/>
              </a:rPr>
              <a:t>13 iroda → 22 iroda 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4805427"/>
              </p:ext>
            </p:extLst>
          </p:nvPr>
        </p:nvGraphicFramePr>
        <p:xfrm>
          <a:off x="899592" y="3348825"/>
          <a:ext cx="7704856" cy="3073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02271"/>
                <a:gridCol w="5187704"/>
                <a:gridCol w="514881"/>
              </a:tblGrid>
              <a:tr h="426720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aramond" pitchFamily="18" charset="0"/>
                        </a:rPr>
                        <a:t>Erdély</a:t>
                      </a:r>
                      <a:endParaRPr lang="hu-HU" b="1" dirty="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effectLst/>
                          <a:latin typeface="Garamond" pitchFamily="18" charset="0"/>
                        </a:rPr>
                        <a:t>Nagyvárad, Arad, Kolozsvár, Marosvásárhely, Székelyudvarhely, Sepsiszentgyörgy</a:t>
                      </a:r>
                      <a:r>
                        <a:rPr lang="hu-HU" sz="1400" baseline="0" dirty="0" smtClean="0">
                          <a:effectLst/>
                          <a:latin typeface="Garamond" pitchFamily="18" charset="0"/>
                        </a:rPr>
                        <a:t>, </a:t>
                      </a:r>
                      <a:r>
                        <a:rPr lang="hu-HU" sz="1400" b="0" i="0" dirty="0" smtClean="0">
                          <a:effectLst/>
                          <a:latin typeface="Garamond" pitchFamily="18" charset="0"/>
                        </a:rPr>
                        <a:t>Szatmárnémeti</a:t>
                      </a:r>
                      <a:r>
                        <a:rPr lang="hu-HU" sz="1400" b="0" i="0" dirty="0" smtClean="0"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hu-HU" sz="1400" b="0" i="0" dirty="0" smtClean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7</a:t>
                      </a:r>
                      <a:endParaRPr lang="hu-HU" sz="1400" b="1" dirty="0" smtClean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aramond" pitchFamily="18" charset="0"/>
                        </a:rPr>
                        <a:t>Felvidék</a:t>
                      </a:r>
                      <a:endParaRPr lang="hu-HU" b="1" dirty="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Dunaszerdahely, Érsekújvár,</a:t>
                      </a:r>
                      <a:r>
                        <a:rPr lang="hu-HU" sz="1400" dirty="0" smtClean="0">
                          <a:effectLst/>
                          <a:latin typeface="Garamond" pitchFamily="18" charset="0"/>
                        </a:rPr>
                        <a:t>, </a:t>
                      </a: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Rimaszombat, Kassa, </a:t>
                      </a:r>
                      <a:r>
                        <a:rPr lang="hu-HU" sz="1400" b="1" dirty="0" err="1" smtClean="0">
                          <a:effectLst/>
                          <a:latin typeface="Garamond" pitchFamily="18" charset="0"/>
                        </a:rPr>
                        <a:t>Királyhelmec</a:t>
                      </a: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, Párkány, Ipolyság</a:t>
                      </a:r>
                      <a:endParaRPr lang="hu-HU" sz="1400" b="1" dirty="0" smtClean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7</a:t>
                      </a:r>
                      <a:endParaRPr lang="hu-HU" sz="1400" b="1" dirty="0" smtClean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aramond" pitchFamily="18" charset="0"/>
                        </a:rPr>
                        <a:t>Vajdaság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Újvidék, Szabadka</a:t>
                      </a:r>
                      <a:endParaRPr lang="hu-HU" sz="1400" b="1" dirty="0" smtClean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2</a:t>
                      </a:r>
                      <a:endParaRPr lang="hu-HU" sz="1400" b="1" dirty="0" smtClean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aramond" pitchFamily="18" charset="0"/>
                        </a:rPr>
                        <a:t>Kárpátalja</a:t>
                      </a:r>
                      <a:endParaRPr lang="hu-HU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Ungvár, Beregszász</a:t>
                      </a:r>
                      <a:endParaRPr lang="hu-H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  <a:endParaRPr lang="hu-H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aramond" pitchFamily="18" charset="0"/>
                        </a:rPr>
                        <a:t>Muravidék</a:t>
                      </a:r>
                      <a:endParaRPr lang="hu-HU" b="1" dirty="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Lendva</a:t>
                      </a:r>
                      <a:endParaRPr lang="hu-HU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1</a:t>
                      </a:r>
                      <a:endParaRPr lang="hu-HU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aramond" pitchFamily="18" charset="0"/>
                        </a:rPr>
                        <a:t>Horvátország</a:t>
                      </a:r>
                      <a:endParaRPr lang="hu-HU" b="1" dirty="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Eszék</a:t>
                      </a:r>
                      <a:endParaRPr lang="hu-HU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1</a:t>
                      </a:r>
                      <a:endParaRPr lang="hu-HU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aramond" pitchFamily="18" charset="0"/>
                        </a:rPr>
                        <a:t>Ausztria</a:t>
                      </a:r>
                      <a:endParaRPr lang="hu-HU" b="1" dirty="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  <a:latin typeface="Garamond" pitchFamily="18" charset="0"/>
                        </a:rPr>
                        <a:t>Kismarton</a:t>
                      </a:r>
                      <a:endParaRPr lang="hu-HU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1</a:t>
                      </a:r>
                      <a:endParaRPr lang="hu-HU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Garamond" pitchFamily="18" charset="0"/>
                        </a:rPr>
                        <a:t>Lengyelország</a:t>
                      </a:r>
                      <a:endParaRPr lang="hu-HU" b="1" dirty="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Krakkó</a:t>
                      </a:r>
                      <a:endParaRPr lang="hu-HU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  <a:latin typeface="Garamond" pitchFamily="18" charset="0"/>
                        </a:rPr>
                        <a:t>1</a:t>
                      </a:r>
                      <a:endParaRPr lang="hu-HU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99592" y="6453335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400" dirty="0" smtClean="0">
                <a:latin typeface="Garamond" pitchFamily="18" charset="0"/>
                <a:cs typeface="Times New Roman"/>
              </a:rPr>
              <a:t>* A normál betűstílussal szedett helyszíneken a közeljövőben várható az iroda nyitása</a:t>
            </a:r>
            <a:endParaRPr lang="hu-HU" sz="1400" dirty="0">
              <a:latin typeface="Garamond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0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683568" y="14127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A Kárpát-medence megyéinek </a:t>
            </a:r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vásárlóerő-paritáson </a:t>
            </a:r>
            <a:r>
              <a:rPr lang="hu-HU" b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mért jövedelmi </a:t>
            </a:r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különbségei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6" name="Kép 5" descr="karpatmed_gdp2 (1)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367" y="1998132"/>
            <a:ext cx="7510474" cy="46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9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77724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b="1" dirty="0">
                <a:latin typeface="Garamond" pitchFamily="18" charset="0"/>
              </a:rPr>
              <a:t>Határon Átnyúló Együttműködési </a:t>
            </a:r>
            <a:r>
              <a:rPr lang="hu-HU" b="1" dirty="0" smtClean="0">
                <a:latin typeface="Garamond" pitchFamily="18" charset="0"/>
              </a:rPr>
              <a:t>Programok</a:t>
            </a:r>
            <a:br>
              <a:rPr lang="hu-HU" b="1" dirty="0" smtClean="0">
                <a:latin typeface="Garamond" pitchFamily="18" charset="0"/>
              </a:rPr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6147" name="Tartalom helye 3" descr="ETE CBC_2 terkep"/>
          <p:cNvPicPr>
            <a:picLocks noGrp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1" r="2315" b="13803"/>
          <a:stretch>
            <a:fillRect/>
          </a:stretch>
        </p:blipFill>
        <p:spPr>
          <a:xfrm>
            <a:off x="1475656" y="2204864"/>
            <a:ext cx="7416800" cy="4175125"/>
          </a:xfrm>
          <a:ln/>
        </p:spPr>
      </p:pic>
      <p:sp>
        <p:nvSpPr>
          <p:cNvPr id="4" name="Téglalap 3"/>
          <p:cNvSpPr/>
          <p:nvPr/>
        </p:nvSpPr>
        <p:spPr>
          <a:xfrm>
            <a:off x="4860032" y="4149080"/>
            <a:ext cx="115212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dirty="0">
                <a:latin typeface="Garamond" pitchFamily="18" charset="0"/>
              </a:rPr>
              <a:t>Románia-Magyarország</a:t>
            </a:r>
          </a:p>
          <a:p>
            <a:pPr algn="ctr">
              <a:defRPr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189 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millió euró ERFA</a:t>
            </a:r>
            <a:endParaRPr lang="hu-H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23728" y="2985784"/>
            <a:ext cx="278923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>
                <a:latin typeface="Garamond" pitchFamily="18" charset="0"/>
              </a:rPr>
              <a:t>Szlovákia-Magyarország</a:t>
            </a:r>
          </a:p>
          <a:p>
            <a:pPr algn="ctr">
              <a:defRPr/>
            </a:pPr>
            <a:r>
              <a:rPr lang="hu-H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156</a:t>
            </a:r>
            <a:r>
              <a:rPr lang="es-E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s-E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millió euró ERFA</a:t>
            </a:r>
            <a:endParaRPr lang="hu-HU" sz="1400" dirty="0">
              <a:latin typeface="Garamond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95535" y="5103187"/>
            <a:ext cx="24055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dirty="0">
                <a:latin typeface="Garamond" pitchFamily="18" charset="0"/>
              </a:rPr>
              <a:t>Magyarország-Horvátország</a:t>
            </a:r>
          </a:p>
          <a:p>
            <a:pPr algn="ctr">
              <a:defRPr/>
            </a:pPr>
            <a:r>
              <a:rPr lang="es-E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60,8 </a:t>
            </a:r>
            <a:r>
              <a:rPr lang="es-E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millió euró ERFA</a:t>
            </a:r>
            <a:r>
              <a:rPr lang="hu-HU" sz="1400" dirty="0">
                <a:latin typeface="Garamond" pitchFamily="18" charset="0"/>
              </a:rPr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20638" y="3861048"/>
            <a:ext cx="144016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dirty="0">
                <a:latin typeface="Garamond" pitchFamily="18" charset="0"/>
              </a:rPr>
              <a:t>Szlovénia-Magyarország</a:t>
            </a:r>
          </a:p>
          <a:p>
            <a:pPr algn="ctr">
              <a:defRPr/>
            </a:pPr>
            <a:r>
              <a:rPr lang="hu-H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14,7</a:t>
            </a:r>
            <a:r>
              <a:rPr lang="es-E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s-E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millió euró ERFA</a:t>
            </a:r>
            <a:endParaRPr lang="hu-HU" sz="1400" dirty="0">
              <a:latin typeface="Garamond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 flipH="1">
            <a:off x="1460798" y="4626133"/>
            <a:ext cx="8069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3340581" y="5301208"/>
            <a:ext cx="1872208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dirty="0">
                <a:latin typeface="Garamond" pitchFamily="18" charset="0"/>
              </a:rPr>
              <a:t>Magyarország-Szerbia IPA</a:t>
            </a:r>
          </a:p>
          <a:p>
            <a:pPr algn="ctr">
              <a:defRPr/>
            </a:pPr>
            <a:r>
              <a:rPr lang="es-E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6</a:t>
            </a:r>
            <a:r>
              <a:rPr lang="hu-H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5</a:t>
            </a:r>
            <a:r>
              <a:rPr lang="es-E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millió euró ERFA</a:t>
            </a:r>
            <a:endParaRPr lang="hu-HU" sz="1400" dirty="0">
              <a:latin typeface="Garamond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67544" y="2708920"/>
            <a:ext cx="1493552" cy="9541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dirty="0" smtClean="0">
                <a:latin typeface="Garamond" pitchFamily="18" charset="0"/>
              </a:rPr>
              <a:t>Ausztria-Magyarország</a:t>
            </a:r>
            <a:endParaRPr lang="hu-HU" sz="1400" dirty="0">
              <a:latin typeface="Garamond" pitchFamily="18" charset="0"/>
            </a:endParaRPr>
          </a:p>
          <a:p>
            <a:pPr algn="ctr">
              <a:defRPr/>
            </a:pP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79 </a:t>
            </a: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millió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euró ERFA</a:t>
            </a:r>
            <a:endParaRPr lang="hu-H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 flipH="1" flipV="1">
            <a:off x="1862392" y="3687364"/>
            <a:ext cx="197408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5652120" y="2724174"/>
            <a:ext cx="2789237" cy="7386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 err="1" smtClean="0">
                <a:latin typeface="Garamond" pitchFamily="18" charset="0"/>
              </a:rPr>
              <a:t>Magyarország-Szlovákia-Románia-Ukrajna</a:t>
            </a:r>
            <a:endParaRPr lang="hu-HU" sz="1400" dirty="0" smtClean="0">
              <a:latin typeface="Garamond" pitchFamily="18" charset="0"/>
            </a:endParaRPr>
          </a:p>
          <a:p>
            <a:pPr algn="ctr">
              <a:defRPr/>
            </a:pPr>
            <a:r>
              <a:rPr lang="hu-H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73,9</a:t>
            </a:r>
            <a:r>
              <a:rPr lang="es-E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millió</a:t>
            </a:r>
            <a:r>
              <a:rPr lang="es-E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euró</a:t>
            </a:r>
            <a:r>
              <a:rPr lang="es-ES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ERFA</a:t>
            </a:r>
            <a:endParaRPr lang="hu-HU" sz="1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7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artalom helye 2"/>
          <p:cNvSpPr>
            <a:spLocks noGrp="1"/>
          </p:cNvSpPr>
          <p:nvPr>
            <p:ph idx="14"/>
          </p:nvPr>
        </p:nvSpPr>
        <p:spPr>
          <a:xfrm>
            <a:off x="1403648" y="3501008"/>
            <a:ext cx="6548438" cy="12239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Font typeface="Arial" pitchFamily="34" charset="0"/>
              <a:buNone/>
              <a:defRPr/>
            </a:pPr>
            <a:endParaRPr lang="hu-HU" dirty="0" smtClean="0">
              <a:latin typeface="Garamond" panose="02020404030301010803" pitchFamily="18" charset="0"/>
              <a:cs typeface="Arial" charset="0"/>
            </a:endParaRPr>
          </a:p>
          <a:p>
            <a:pPr algn="ctr">
              <a:buFont typeface="Arial" charset="0"/>
              <a:buChar char="•"/>
              <a:defRPr/>
            </a:pPr>
            <a:endParaRPr lang="hu-HU" b="1" dirty="0" smtClean="0">
              <a:latin typeface="Garamond" panose="02020404030301010803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hu-HU" sz="40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Köszönöm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xmlns="" val="12928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mese\Desktop\info_mun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10226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Munkaerő-piaci helyzet </a:t>
            </a:r>
            <a:b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</a:b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(aktivitási és munkanélküliségi ráta)</a:t>
            </a:r>
            <a:endParaRPr lang="hu-HU" sz="2400" b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8" name="Picture 12" descr="http://hetfa.hu/proba/wp-content/themes/Nicol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287" y="2261652"/>
            <a:ext cx="714653" cy="6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11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ctrTitle"/>
          </p:nvPr>
        </p:nvSpPr>
        <p:spPr>
          <a:xfrm>
            <a:off x="419100" y="1109663"/>
            <a:ext cx="7959725" cy="628650"/>
          </a:xfrm>
        </p:spPr>
        <p:txBody>
          <a:bodyPr>
            <a:noAutofit/>
          </a:bodyPr>
          <a:lstStyle/>
          <a:p>
            <a:r>
              <a:rPr lang="hu-HU" altLang="hu-HU" sz="2000" b="1" dirty="0" smtClean="0">
                <a:latin typeface="Garamond" pitchFamily="18" charset="0"/>
              </a:rPr>
              <a:t>Nemzetpolitikai intézményrendszer</a:t>
            </a:r>
            <a:br>
              <a:rPr lang="hu-HU" altLang="hu-HU" sz="2000" b="1" dirty="0" smtClean="0">
                <a:latin typeface="Garamond" pitchFamily="18" charset="0"/>
              </a:rPr>
            </a:br>
            <a:r>
              <a:rPr lang="hu-HU" altLang="hu-HU" sz="2000" b="1" dirty="0" smtClean="0">
                <a:latin typeface="Garamond" pitchFamily="18" charset="0"/>
              </a:rPr>
              <a:t>2014 -</a:t>
            </a:r>
          </a:p>
        </p:txBody>
      </p:sp>
      <p:sp>
        <p:nvSpPr>
          <p:cNvPr id="17" name="Téglalap 16"/>
          <p:cNvSpPr/>
          <p:nvPr/>
        </p:nvSpPr>
        <p:spPr>
          <a:xfrm>
            <a:off x="684213" y="1584326"/>
            <a:ext cx="1814512" cy="771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defRPr/>
            </a:pPr>
            <a:r>
              <a:rPr lang="hu-HU" sz="1600" dirty="0">
                <a:solidFill>
                  <a:srgbClr val="FFFFFF"/>
                </a:solidFill>
                <a:latin typeface="Garamond" pitchFamily="18" charset="0"/>
                <a:ea typeface="Times New Roman"/>
                <a:cs typeface="Times New Roman"/>
              </a:rPr>
              <a:t>Miniszterelnökség</a:t>
            </a:r>
          </a:p>
          <a:p>
            <a:pPr algn="ctr" fontAlgn="base">
              <a:spcBef>
                <a:spcPct val="0"/>
              </a:spcBef>
              <a:defRPr/>
            </a:pPr>
            <a:r>
              <a:rPr lang="hu-HU" sz="1600" i="1" dirty="0">
                <a:solidFill>
                  <a:srgbClr val="FFFFFF"/>
                </a:solidFill>
                <a:ea typeface="Times New Roman"/>
                <a:cs typeface="Times New Roman"/>
              </a:rPr>
              <a:t>Lázár János</a:t>
            </a:r>
            <a:endParaRPr lang="hu-HU" sz="1200" i="1" dirty="0">
              <a:solidFill>
                <a:prstClr val="white"/>
              </a:solidFill>
              <a:ea typeface="Times New Roman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213100" y="3841750"/>
            <a:ext cx="2374900" cy="108159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defRPr/>
            </a:pPr>
            <a:r>
              <a:rPr lang="hu-HU" sz="1600" dirty="0">
                <a:solidFill>
                  <a:srgbClr val="FFFFFF"/>
                </a:solidFill>
                <a:ea typeface="Times New Roman"/>
                <a:cs typeface="Times New Roman"/>
              </a:rPr>
              <a:t>Nemzetpolitikai Államtitkárság</a:t>
            </a:r>
            <a:endParaRPr lang="hu-HU" sz="12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251575" y="1516063"/>
            <a:ext cx="2065338" cy="1047750"/>
          </a:xfrm>
          <a:prstGeom prst="rect">
            <a:avLst/>
          </a:prstGeom>
          <a:solidFill>
            <a:srgbClr val="A29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dirty="0">
                <a:solidFill>
                  <a:srgbClr val="FFFFFF"/>
                </a:solidFill>
                <a:cs typeface="Times New Roman" pitchFamily="18" charset="0"/>
              </a:rPr>
              <a:t>Nemzetpolitikáért felelős </a:t>
            </a:r>
            <a:r>
              <a:rPr lang="hu-HU" sz="1500" dirty="0" smtClean="0">
                <a:solidFill>
                  <a:srgbClr val="FFFFFF"/>
                </a:solidFill>
                <a:cs typeface="Times New Roman" pitchFamily="18" charset="0"/>
              </a:rPr>
              <a:t>miniszterelnök-helyettes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i="1" dirty="0" smtClean="0">
                <a:solidFill>
                  <a:srgbClr val="FFFFFF"/>
                </a:solidFill>
                <a:cs typeface="Times New Roman" pitchFamily="18" charset="0"/>
              </a:rPr>
              <a:t>Semjén </a:t>
            </a:r>
            <a:r>
              <a:rPr lang="hu-HU" sz="1500" i="1" dirty="0">
                <a:solidFill>
                  <a:srgbClr val="FFFFFF"/>
                </a:solidFill>
                <a:cs typeface="Times New Roman" pitchFamily="18" charset="0"/>
              </a:rPr>
              <a:t>Zsolt</a:t>
            </a:r>
          </a:p>
        </p:txBody>
      </p:sp>
      <p:sp>
        <p:nvSpPr>
          <p:cNvPr id="20" name="Téglalap 19"/>
          <p:cNvSpPr/>
          <p:nvPr/>
        </p:nvSpPr>
        <p:spPr>
          <a:xfrm>
            <a:off x="3596809" y="5064793"/>
            <a:ext cx="1604308" cy="61595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600" dirty="0">
                <a:solidFill>
                  <a:srgbClr val="FFFFFF"/>
                </a:solidFill>
                <a:cs typeface="Times New Roman" pitchFamily="18" charset="0"/>
              </a:rPr>
              <a:t>BGA Zrt.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i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hu-HU" sz="1400" i="1" dirty="0" smtClean="0">
                <a:solidFill>
                  <a:srgbClr val="FFFFFF"/>
                </a:solidFill>
                <a:cs typeface="Times New Roman" pitchFamily="18" charset="0"/>
              </a:rPr>
              <a:t>Lélfai </a:t>
            </a:r>
            <a:r>
              <a:rPr lang="hu-HU" sz="1400" i="1" dirty="0">
                <a:solidFill>
                  <a:srgbClr val="FFFFFF"/>
                </a:solidFill>
                <a:cs typeface="Times New Roman" pitchFamily="18" charset="0"/>
              </a:rPr>
              <a:t>Koppány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007236" y="5761846"/>
            <a:ext cx="1304925" cy="67945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600" dirty="0">
                <a:solidFill>
                  <a:srgbClr val="FFFFFF"/>
                </a:solidFill>
                <a:cs typeface="Times New Roman" pitchFamily="18" charset="0"/>
              </a:rPr>
              <a:t>Magyarság Háza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i="1" dirty="0">
                <a:solidFill>
                  <a:srgbClr val="FFFFFF"/>
                </a:solidFill>
                <a:cs typeface="Times New Roman" pitchFamily="18" charset="0"/>
              </a:rPr>
              <a:t>Csibi Krisztina</a:t>
            </a:r>
          </a:p>
        </p:txBody>
      </p:sp>
      <p:sp>
        <p:nvSpPr>
          <p:cNvPr id="22" name="Téglalap 21"/>
          <p:cNvSpPr/>
          <p:nvPr/>
        </p:nvSpPr>
        <p:spPr>
          <a:xfrm>
            <a:off x="5449093" y="5761846"/>
            <a:ext cx="1604963" cy="6604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dirty="0">
                <a:solidFill>
                  <a:srgbClr val="FFFFFF"/>
                </a:solidFill>
                <a:cs typeface="Times New Roman" pitchFamily="18" charset="0"/>
              </a:rPr>
              <a:t>Nemzetpolitikai Kutatóintézet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i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hu-HU" sz="1400" i="1" dirty="0" smtClean="0">
                <a:solidFill>
                  <a:srgbClr val="FFFFFF"/>
                </a:solidFill>
                <a:cs typeface="Times New Roman" pitchFamily="18" charset="0"/>
              </a:rPr>
              <a:t>Kántor </a:t>
            </a:r>
            <a:r>
              <a:rPr lang="hu-HU" sz="1400" i="1" dirty="0">
                <a:solidFill>
                  <a:srgbClr val="FFFFFF"/>
                </a:solidFill>
                <a:cs typeface="Times New Roman" pitchFamily="18" charset="0"/>
              </a:rPr>
              <a:t>Zoltán</a:t>
            </a:r>
          </a:p>
        </p:txBody>
      </p:sp>
      <p:cxnSp>
        <p:nvCxnSpPr>
          <p:cNvPr id="24" name="Egyenes összekötő nyíllal 23"/>
          <p:cNvCxnSpPr>
            <a:endCxn id="2" idx="1"/>
          </p:cNvCxnSpPr>
          <p:nvPr/>
        </p:nvCxnSpPr>
        <p:spPr>
          <a:xfrm>
            <a:off x="2498725" y="2106613"/>
            <a:ext cx="912813" cy="249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19" idx="1"/>
            <a:endCxn id="2" idx="3"/>
          </p:cNvCxnSpPr>
          <p:nvPr/>
        </p:nvCxnSpPr>
        <p:spPr>
          <a:xfrm flipH="1">
            <a:off x="5395913" y="2039938"/>
            <a:ext cx="855662" cy="3159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>
            <a:off x="2955131" y="5360485"/>
            <a:ext cx="641678" cy="393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stCxn id="20" idx="3"/>
          </p:cNvCxnSpPr>
          <p:nvPr/>
        </p:nvCxnSpPr>
        <p:spPr>
          <a:xfrm>
            <a:off x="5201117" y="5372768"/>
            <a:ext cx="622627" cy="3808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411538" y="1947863"/>
            <a:ext cx="1984375" cy="815975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dirty="0">
                <a:solidFill>
                  <a:prstClr val="white"/>
                </a:solidFill>
              </a:rPr>
              <a:t>Nemzetpolitikáért felelős ÁT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i="1" dirty="0">
                <a:solidFill>
                  <a:prstClr val="white"/>
                </a:solidFill>
              </a:rPr>
              <a:t>Potápi Árpád János</a:t>
            </a:r>
          </a:p>
        </p:txBody>
      </p:sp>
      <p:sp>
        <p:nvSpPr>
          <p:cNvPr id="23" name="Téglalap 22"/>
          <p:cNvSpPr/>
          <p:nvPr/>
        </p:nvSpPr>
        <p:spPr>
          <a:xfrm>
            <a:off x="3449638" y="2989263"/>
            <a:ext cx="1946275" cy="654050"/>
          </a:xfrm>
          <a:prstGeom prst="rect">
            <a:avLst/>
          </a:prstGeom>
          <a:solidFill>
            <a:srgbClr val="008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dirty="0">
                <a:solidFill>
                  <a:prstClr val="white"/>
                </a:solidFill>
              </a:rPr>
              <a:t>Nemzetpolitikáért felelős </a:t>
            </a:r>
            <a:r>
              <a:rPr lang="hu-HU" sz="1200" dirty="0" smtClean="0">
                <a:solidFill>
                  <a:prstClr val="white"/>
                </a:solidFill>
              </a:rPr>
              <a:t>HÁT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i="1" dirty="0" smtClean="0">
                <a:solidFill>
                  <a:prstClr val="white"/>
                </a:solidFill>
              </a:rPr>
              <a:t>Szilágyi Péter</a:t>
            </a:r>
            <a:endParaRPr lang="hu-HU" sz="1200" b="1" i="1" dirty="0">
              <a:solidFill>
                <a:prstClr val="white"/>
              </a:solidFill>
            </a:endParaRPr>
          </a:p>
        </p:txBody>
      </p:sp>
      <p:cxnSp>
        <p:nvCxnSpPr>
          <p:cNvPr id="5138" name="Egyenes összekötő nyíllal 22"/>
          <p:cNvCxnSpPr>
            <a:cxnSpLocks noChangeShapeType="1"/>
          </p:cNvCxnSpPr>
          <p:nvPr/>
        </p:nvCxnSpPr>
        <p:spPr bwMode="auto">
          <a:xfrm>
            <a:off x="4400550" y="3646488"/>
            <a:ext cx="0" cy="195262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5139" name="Egyenes összekötő nyíllal 22"/>
          <p:cNvCxnSpPr>
            <a:cxnSpLocks noChangeShapeType="1"/>
          </p:cNvCxnSpPr>
          <p:nvPr/>
        </p:nvCxnSpPr>
        <p:spPr bwMode="auto">
          <a:xfrm>
            <a:off x="4398963" y="2781300"/>
            <a:ext cx="0" cy="195263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3" name="Téglalap 2"/>
          <p:cNvSpPr/>
          <p:nvPr/>
        </p:nvSpPr>
        <p:spPr>
          <a:xfrm>
            <a:off x="6369994" y="2875756"/>
            <a:ext cx="1800200" cy="767557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prstClr val="white"/>
              </a:solidFill>
            </a:endParaRPr>
          </a:p>
        </p:txBody>
      </p:sp>
      <p:cxnSp>
        <p:nvCxnSpPr>
          <p:cNvPr id="5" name="Egyenes összekötő nyíllal 4"/>
          <p:cNvCxnSpPr>
            <a:endCxn id="3" idx="1"/>
          </p:cNvCxnSpPr>
          <p:nvPr/>
        </p:nvCxnSpPr>
        <p:spPr>
          <a:xfrm flipV="1">
            <a:off x="5585794" y="3259535"/>
            <a:ext cx="784200" cy="5822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6556010" y="2904985"/>
            <a:ext cx="148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200" dirty="0">
                <a:solidFill>
                  <a:prstClr val="white"/>
                </a:solidFill>
                <a:cs typeface="Arial" pitchFamily="34" charset="0"/>
              </a:rPr>
              <a:t>Kapcsolattartási Főosztály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638690" y="3366650"/>
            <a:ext cx="1497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100" i="1" dirty="0">
                <a:solidFill>
                  <a:prstClr val="white"/>
                </a:solidFill>
                <a:cs typeface="Arial" pitchFamily="34" charset="0"/>
              </a:rPr>
              <a:t>Pirityiné Szabó Judit</a:t>
            </a:r>
          </a:p>
        </p:txBody>
      </p:sp>
      <p:cxnSp>
        <p:nvCxnSpPr>
          <p:cNvPr id="10" name="Egyenes összekötő nyíllal 9"/>
          <p:cNvCxnSpPr>
            <a:endCxn id="11" idx="1"/>
          </p:cNvCxnSpPr>
          <p:nvPr/>
        </p:nvCxnSpPr>
        <p:spPr>
          <a:xfrm>
            <a:off x="5588000" y="4263909"/>
            <a:ext cx="78199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6369994" y="3884831"/>
            <a:ext cx="1758068" cy="758155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415790" y="3964083"/>
            <a:ext cx="1687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200" dirty="0">
                <a:solidFill>
                  <a:prstClr val="white"/>
                </a:solidFill>
                <a:cs typeface="Arial" pitchFamily="34" charset="0"/>
              </a:rPr>
              <a:t>Koordinációs </a:t>
            </a:r>
            <a:r>
              <a:rPr lang="hu-HU" sz="1200" dirty="0" smtClean="0">
                <a:solidFill>
                  <a:prstClr val="white"/>
                </a:solidFill>
                <a:cs typeface="Arial" pitchFamily="34" charset="0"/>
              </a:rPr>
              <a:t>Főosztály</a:t>
            </a:r>
            <a:endParaRPr lang="hu-HU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442678" y="4328267"/>
            <a:ext cx="1602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100" i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hu-HU" sz="1100" i="1" dirty="0" smtClean="0">
                <a:solidFill>
                  <a:prstClr val="white"/>
                </a:solidFill>
                <a:cs typeface="Arial" pitchFamily="34" charset="0"/>
              </a:rPr>
              <a:t>  Augusztinyi </a:t>
            </a:r>
            <a:r>
              <a:rPr lang="hu-HU" sz="1100" i="1" dirty="0">
                <a:solidFill>
                  <a:prstClr val="white"/>
                </a:solidFill>
                <a:cs typeface="Arial" pitchFamily="34" charset="0"/>
              </a:rPr>
              <a:t>Szandra</a:t>
            </a:r>
          </a:p>
        </p:txBody>
      </p:sp>
      <p:cxnSp>
        <p:nvCxnSpPr>
          <p:cNvPr id="16" name="Egyenes összekötő nyíllal 15"/>
          <p:cNvCxnSpPr>
            <a:endCxn id="28" idx="1"/>
          </p:cNvCxnSpPr>
          <p:nvPr/>
        </p:nvCxnSpPr>
        <p:spPr>
          <a:xfrm>
            <a:off x="5586287" y="4741916"/>
            <a:ext cx="773222" cy="4311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6359509" y="4783008"/>
            <a:ext cx="1800200" cy="780182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5121" name="Téglalap 5120"/>
          <p:cNvSpPr/>
          <p:nvPr/>
        </p:nvSpPr>
        <p:spPr>
          <a:xfrm>
            <a:off x="611560" y="2789169"/>
            <a:ext cx="1887165" cy="180070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5124" name="Szövegdoboz 5123"/>
          <p:cNvSpPr txBox="1"/>
          <p:nvPr/>
        </p:nvSpPr>
        <p:spPr>
          <a:xfrm>
            <a:off x="539552" y="2895119"/>
            <a:ext cx="198298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u-HU" sz="1050" dirty="0">
                <a:solidFill>
                  <a:schemeClr val="bg1"/>
                </a:solidFill>
              </a:rPr>
              <a:t>Szabolcs-Szatmár Bereg megye és Kárpátalja együttműködésének és összehangolt fejlesztési feladatainak kormányzati koordinációjáért felelős </a:t>
            </a:r>
            <a:r>
              <a:rPr lang="hu-HU" sz="1100" b="1" dirty="0" smtClean="0">
                <a:solidFill>
                  <a:schemeClr val="bg1"/>
                </a:solidFill>
              </a:rPr>
              <a:t>kormánybiztos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u-HU" sz="1400" i="1" dirty="0" smtClean="0">
                <a:solidFill>
                  <a:prstClr val="white"/>
                </a:solidFill>
                <a:cs typeface="Arial" pitchFamily="34" charset="0"/>
              </a:rPr>
              <a:t>Grezsa </a:t>
            </a:r>
            <a:r>
              <a:rPr lang="hu-HU" sz="1400" i="1" dirty="0">
                <a:solidFill>
                  <a:prstClr val="white"/>
                </a:solidFill>
                <a:cs typeface="Arial" pitchFamily="34" charset="0"/>
              </a:rPr>
              <a:t>István</a:t>
            </a:r>
          </a:p>
        </p:txBody>
      </p:sp>
      <p:sp>
        <p:nvSpPr>
          <p:cNvPr id="5125" name="Szövegdoboz 5124"/>
          <p:cNvSpPr txBox="1"/>
          <p:nvPr/>
        </p:nvSpPr>
        <p:spPr>
          <a:xfrm>
            <a:off x="6412758" y="4819156"/>
            <a:ext cx="165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u-HU" sz="1200" dirty="0">
                <a:solidFill>
                  <a:prstClr val="white"/>
                </a:solidFill>
                <a:cs typeface="Arial" pitchFamily="34" charset="0"/>
              </a:rPr>
              <a:t>Stratégiai Tervező és Tájékoztatási Főosztály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100" i="1" dirty="0">
                <a:solidFill>
                  <a:prstClr val="white"/>
                </a:solidFill>
                <a:cs typeface="Arial" pitchFamily="34" charset="0"/>
              </a:rPr>
              <a:t>Milován Orsolya</a:t>
            </a:r>
          </a:p>
        </p:txBody>
      </p:sp>
      <p:cxnSp>
        <p:nvCxnSpPr>
          <p:cNvPr id="5145" name="Egyenes összekötő 5144"/>
          <p:cNvCxnSpPr>
            <a:stCxn id="18" idx="2"/>
            <a:endCxn id="20" idx="0"/>
          </p:cNvCxnSpPr>
          <p:nvPr/>
        </p:nvCxnSpPr>
        <p:spPr>
          <a:xfrm flipH="1">
            <a:off x="4398963" y="4923344"/>
            <a:ext cx="1587" cy="1414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06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909" y="1124744"/>
            <a:ext cx="8229600" cy="1143000"/>
          </a:xfrm>
        </p:spPr>
        <p:txBody>
          <a:bodyPr/>
          <a:lstStyle/>
          <a:p>
            <a:r>
              <a:rPr lang="hu-HU" sz="2800" b="1" dirty="0">
                <a:solidFill>
                  <a:srgbClr val="A29061"/>
                </a:solidFill>
                <a:latin typeface="Garamond" pitchFamily="18" charset="0"/>
                <a:cs typeface="Times New Roman" pitchFamily="18" charset="0"/>
              </a:rPr>
              <a:t>A nemzetpolitikai stratégia kerete</a:t>
            </a:r>
            <a:r>
              <a:rPr lang="hu-HU" sz="2400" b="1" dirty="0">
                <a:solidFill>
                  <a:srgbClr val="A29061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hu-HU" sz="2400" b="1" dirty="0">
                <a:solidFill>
                  <a:srgbClr val="A29061"/>
                </a:solidFill>
                <a:latin typeface="Garamond" pitchFamily="18" charset="0"/>
                <a:cs typeface="Times New Roman" pitchFamily="18" charset="0"/>
              </a:rPr>
            </a:br>
            <a:r>
              <a:rPr lang="hu-HU" sz="2400" b="1" dirty="0" smtClean="0">
                <a:solidFill>
                  <a:srgbClr val="A29061"/>
                </a:solidFill>
                <a:latin typeface="Garamond" pitchFamily="18" charset="0"/>
                <a:cs typeface="Times New Roman" pitchFamily="18" charset="0"/>
              </a:rPr>
              <a:t>2011</a:t>
            </a:r>
            <a:r>
              <a:rPr lang="hu-HU" sz="2400" b="1" dirty="0">
                <a:solidFill>
                  <a:srgbClr val="A29061"/>
                </a:solidFill>
                <a:latin typeface="Garamond" pitchFamily="18" charset="0"/>
                <a:cs typeface="Times New Roman" pitchFamily="18" charset="0"/>
              </a:rPr>
              <a:t>. november 24.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1" y="2492896"/>
            <a:ext cx="5112568" cy="1929115"/>
          </a:xfrm>
        </p:spPr>
        <p:txBody>
          <a:bodyPr/>
          <a:lstStyle/>
          <a:p>
            <a:pPr algn="just"/>
            <a:r>
              <a:rPr lang="hu-HU" sz="2000" dirty="0">
                <a:latin typeface="Garamond" pitchFamily="18" charset="0"/>
                <a:cs typeface="Times New Roman" pitchFamily="18" charset="0"/>
              </a:rPr>
              <a:t>A nemzetpolitikai stratégia átfogó célja </a:t>
            </a:r>
            <a:r>
              <a:rPr lang="hu-HU" sz="2000" b="1" dirty="0">
                <a:latin typeface="Garamond" pitchFamily="18" charset="0"/>
                <a:cs typeface="Times New Roman" pitchFamily="18" charset="0"/>
              </a:rPr>
              <a:t>a közösségek gyarapodása</a:t>
            </a:r>
            <a:r>
              <a:rPr lang="hu-HU" sz="2000" dirty="0">
                <a:latin typeface="Garamond" pitchFamily="18" charset="0"/>
                <a:cs typeface="Times New Roman" pitchFamily="18" charset="0"/>
              </a:rPr>
              <a:t>: </a:t>
            </a:r>
            <a:endParaRPr lang="hu-HU" sz="2000" dirty="0" smtClean="0">
              <a:latin typeface="Garamond" pitchFamily="18" charset="0"/>
              <a:cs typeface="Times New Roman" pitchFamily="18" charset="0"/>
            </a:endParaRPr>
          </a:p>
          <a:p>
            <a:pPr marL="9000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Garamond" pitchFamily="18" charset="0"/>
                <a:cs typeface="Times New Roman" pitchFamily="18" charset="0"/>
              </a:rPr>
              <a:t>számbeli</a:t>
            </a:r>
            <a:endParaRPr lang="hu-HU" sz="2000" dirty="0">
              <a:latin typeface="Garamond" pitchFamily="18" charset="0"/>
              <a:cs typeface="Times New Roman" pitchFamily="18" charset="0"/>
            </a:endParaRPr>
          </a:p>
          <a:p>
            <a:pPr marL="9000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rgbClr val="948A55"/>
                </a:solidFill>
                <a:latin typeface="Garamond" pitchFamily="18" charset="0"/>
                <a:cs typeface="Times New Roman" pitchFamily="18" charset="0"/>
              </a:rPr>
              <a:t>gazdasági</a:t>
            </a:r>
          </a:p>
          <a:p>
            <a:pPr marL="9000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latin typeface="Garamond" pitchFamily="18" charset="0"/>
                <a:cs typeface="Times New Roman" pitchFamily="18" charset="0"/>
              </a:rPr>
              <a:t>s</a:t>
            </a:r>
            <a:r>
              <a:rPr lang="hu-HU" sz="2000" dirty="0" smtClean="0">
                <a:latin typeface="Garamond" pitchFamily="18" charset="0"/>
                <a:cs typeface="Times New Roman" pitchFamily="18" charset="0"/>
              </a:rPr>
              <a:t>zellemi</a:t>
            </a:r>
          </a:p>
          <a:p>
            <a:pPr marL="9000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Garamond" pitchFamily="18" charset="0"/>
                <a:cs typeface="Times New Roman" pitchFamily="18" charset="0"/>
              </a:rPr>
              <a:t>jogi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53909" y="4545981"/>
            <a:ext cx="5391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A fenti célok elérése érdekében működtetjük a nemzetpolitikát, és ezek mentén működik a </a:t>
            </a:r>
            <a:r>
              <a:rPr lang="hu-HU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támogatáspolitika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28655"/>
            <a:ext cx="2529295" cy="343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85326" y="5495239"/>
            <a:ext cx="761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Garamond" pitchFamily="18" charset="0"/>
                <a:cs typeface="Times New Roman" pitchFamily="18" charset="0"/>
              </a:rPr>
              <a:t>A dokumentum elérhető a </a:t>
            </a:r>
            <a:r>
              <a:rPr lang="hu-HU" b="1" dirty="0" smtClean="0">
                <a:latin typeface="Garamond" pitchFamily="18" charset="0"/>
                <a:cs typeface="Times New Roman" pitchFamily="18" charset="0"/>
              </a:rPr>
              <a:t>Nemzeti Regiszter </a:t>
            </a:r>
            <a:r>
              <a:rPr lang="hu-HU" dirty="0" smtClean="0">
                <a:latin typeface="Garamond" pitchFamily="18" charset="0"/>
                <a:cs typeface="Times New Roman" pitchFamily="18" charset="0"/>
              </a:rPr>
              <a:t>honlapján</a:t>
            </a:r>
            <a:r>
              <a:rPr lang="hu-HU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hu-HU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131840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dirty="0" err="1">
                <a:hlinkClick r:id="rId4"/>
              </a:rPr>
              <a:t>www.nemzetiregiszter.hu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126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 bwMode="auto">
          <a:xfrm>
            <a:off x="467544" y="1268760"/>
            <a:ext cx="8026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 kern="1200" cap="none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hu-HU" sz="2800" b="1" dirty="0" smtClean="0">
                <a:solidFill>
                  <a:srgbClr val="A69765"/>
                </a:solidFill>
                <a:latin typeface="Garamond" pitchFamily="18" charset="0"/>
                <a:cs typeface="Times New Roman" pitchFamily="18" charset="0"/>
              </a:rPr>
              <a:t>Célok</a:t>
            </a:r>
            <a:endParaRPr lang="hu-HU" sz="2800" b="1" dirty="0">
              <a:solidFill>
                <a:srgbClr val="A69765"/>
              </a:solidFill>
              <a:latin typeface="Garamond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1560" y="1908714"/>
            <a:ext cx="3456384" cy="5760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283968" y="1906067"/>
            <a:ext cx="3744416" cy="5760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Garamond" pitchFamily="18" charset="0"/>
              </a:rPr>
              <a:t>2014 -</a:t>
            </a:r>
            <a:endParaRPr lang="hu-HU" sz="2400" b="1" dirty="0">
              <a:latin typeface="Garamond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63588" y="196591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  <a:latin typeface="Garamond" pitchFamily="18" charset="0"/>
              </a:rPr>
              <a:t>2010-2014</a:t>
            </a:r>
            <a:endParaRPr lang="hu-HU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6694" y="2506433"/>
            <a:ext cx="1618116" cy="2613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Garamond" pitchFamily="18" charset="0"/>
                <a:cs typeface="Times New Roman" panose="02020603050405020304" pitchFamily="18" charset="0"/>
              </a:rPr>
              <a:t>Külhoni magyar közösségek megerősítése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2339752" y="2506433"/>
            <a:ext cx="1728192" cy="26131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itchFamily="18" charset="0"/>
                <a:cs typeface="Times New Roman" panose="02020603050405020304" pitchFamily="18" charset="0"/>
              </a:rPr>
              <a:t>Magyar államhoz való kötődés </a:t>
            </a:r>
            <a:r>
              <a:rPr lang="hu-HU" dirty="0" smtClean="0">
                <a:latin typeface="Garamond" pitchFamily="18" charset="0"/>
                <a:cs typeface="Times New Roman" panose="02020603050405020304" pitchFamily="18" charset="0"/>
              </a:rPr>
              <a:t>megerősítése</a:t>
            </a:r>
            <a:endParaRPr lang="hu-HU" b="1" dirty="0">
              <a:latin typeface="Garamond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278089" y="2506433"/>
            <a:ext cx="3744416" cy="10691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Garamond" pitchFamily="18" charset="0"/>
                <a:cs typeface="Times New Roman" panose="02020603050405020304" pitchFamily="18" charset="0"/>
              </a:rPr>
              <a:t>a gazdaságpolitikai szemléletmód erősítése a magyar nemzetpolitika területén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4270954" y="3607438"/>
            <a:ext cx="1813214" cy="15121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dirty="0">
                <a:latin typeface="Garamond" panose="02020404030301010803" pitchFamily="18" charset="0"/>
                <a:cs typeface="Times New Roman" pitchFamily="18" charset="0"/>
              </a:rPr>
              <a:t>nőjön a magyar és a magyar munkavállalókat alkalmazó vállalatok száma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6150297" y="3607437"/>
            <a:ext cx="1872208" cy="15121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dirty="0">
                <a:latin typeface="Garamond" panose="02020404030301010803" pitchFamily="18" charset="0"/>
                <a:cs typeface="Times New Roman" pitchFamily="18" charset="0"/>
              </a:rPr>
              <a:t>nőjön a magyarság kezében összpontosuló vagyon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611560" y="5189067"/>
            <a:ext cx="1618116" cy="1224136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Garamond" pitchFamily="18" charset="0"/>
              </a:rPr>
              <a:t>Oktatás, kultúra, egyházak támogatása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339752" y="5189067"/>
            <a:ext cx="1728192" cy="1224136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Garamond" pitchFamily="18" charset="0"/>
              </a:rPr>
              <a:t>Honosítás, választójog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283968" y="5189067"/>
            <a:ext cx="3744416" cy="1224136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Garamond" pitchFamily="18" charset="0"/>
              </a:rPr>
              <a:t>Új eszközök + már létező eszközök felhasználása </a:t>
            </a:r>
            <a:endParaRPr lang="hu-H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5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292236" y="2065826"/>
            <a:ext cx="6984776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itchFamily="18" charset="0"/>
              </a:rPr>
              <a:t>A Nemzetpolitikai Államtitkárság programjai </a:t>
            </a:r>
          </a:p>
          <a:p>
            <a:pPr algn="ctr"/>
            <a:r>
              <a:rPr lang="hu-HU" b="1" dirty="0" smtClean="0">
                <a:latin typeface="Garamond" pitchFamily="18" charset="0"/>
              </a:rPr>
              <a:t>(tematikus évek, </a:t>
            </a:r>
            <a:r>
              <a:rPr lang="hu-HU" b="1" dirty="0" err="1" smtClean="0">
                <a:latin typeface="Garamond" pitchFamily="18" charset="0"/>
              </a:rPr>
              <a:t>testvértelepülési</a:t>
            </a:r>
            <a:r>
              <a:rPr lang="hu-HU" b="1" dirty="0" smtClean="0">
                <a:latin typeface="Garamond" pitchFamily="18" charset="0"/>
              </a:rPr>
              <a:t> program)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305194" y="3789040"/>
            <a:ext cx="6984776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itchFamily="18" charset="0"/>
              </a:rPr>
              <a:t>Régiós gazdaságfejlesztési tervek támogatása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289386" y="4699047"/>
            <a:ext cx="6984776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itchFamily="18" charset="0"/>
              </a:rPr>
              <a:t>Magyar Nemzeti Kereskedőház tevékenysége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279278" y="5537866"/>
            <a:ext cx="6984776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itchFamily="18" charset="0"/>
              </a:rPr>
              <a:t>Határon Átnyúló Együttműködési Programok</a:t>
            </a:r>
            <a:endParaRPr lang="hu-HU" b="1" dirty="0">
              <a:latin typeface="Garamond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79114" y="140944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Gazdaságfejlesztési eszközök</a:t>
            </a:r>
            <a:endParaRPr lang="hu-HU" sz="2800" b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305194" y="2962561"/>
            <a:ext cx="698477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A Kormánybiztosság tevékenysége</a:t>
            </a:r>
            <a:endParaRPr lang="hu-HU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8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cím 2"/>
          <p:cNvSpPr>
            <a:spLocks noGrp="1"/>
          </p:cNvSpPr>
          <p:nvPr>
            <p:ph type="subTitle" idx="1"/>
          </p:nvPr>
        </p:nvSpPr>
        <p:spPr>
          <a:xfrm>
            <a:off x="1258888" y="1196975"/>
            <a:ext cx="6400800" cy="647700"/>
          </a:xfrm>
        </p:spPr>
        <p:txBody>
          <a:bodyPr/>
          <a:lstStyle/>
          <a:p>
            <a:r>
              <a:rPr lang="hu-HU" altLang="hu-HU" sz="2800" b="1" dirty="0" smtClean="0">
                <a:solidFill>
                  <a:srgbClr val="A69765"/>
                </a:solidFill>
                <a:latin typeface="Garamond" pitchFamily="18" charset="0"/>
                <a:cs typeface="Times New Roman" pitchFamily="18" charset="0"/>
              </a:rPr>
              <a:t>Magyar Állandó Értekezlet</a:t>
            </a:r>
          </a:p>
        </p:txBody>
      </p:sp>
      <p:sp>
        <p:nvSpPr>
          <p:cNvPr id="15363" name="Tartalom helye 3"/>
          <p:cNvSpPr>
            <a:spLocks noGrp="1"/>
          </p:cNvSpPr>
          <p:nvPr>
            <p:ph idx="13"/>
          </p:nvPr>
        </p:nvSpPr>
        <p:spPr>
          <a:xfrm>
            <a:off x="361337" y="1915988"/>
            <a:ext cx="7560839" cy="1152972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Garamond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Garamond" pitchFamily="18" charset="0"/>
                <a:cs typeface="Times New Roman" pitchFamily="18" charset="0"/>
              </a:rPr>
              <a:t>parlamenti, illetőleg tartományi képviselettel rendelkező határon túli magyar szervezetek, a magyarországi parlamenti pártok, a Magyar Kormány, valamint a </a:t>
            </a:r>
            <a:r>
              <a:rPr lang="hu-HU" sz="2000" dirty="0" smtClean="0">
                <a:latin typeface="Garamond" pitchFamily="18" charset="0"/>
                <a:cs typeface="Times New Roman" pitchFamily="18" charset="0"/>
              </a:rPr>
              <a:t>Magyar Diaszpóra Tanács </a:t>
            </a:r>
            <a:r>
              <a:rPr lang="hu-HU" sz="2000" dirty="0">
                <a:latin typeface="Garamond" pitchFamily="18" charset="0"/>
                <a:cs typeface="Times New Roman" pitchFamily="18" charset="0"/>
              </a:rPr>
              <a:t>képviselői alkotják </a:t>
            </a:r>
            <a:endParaRPr lang="hu-HU" sz="2000" dirty="0" smtClean="0">
              <a:latin typeface="Garamond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altLang="hu-HU" sz="2000" dirty="0" smtClean="0">
                <a:latin typeface="Garamond" pitchFamily="18" charset="0"/>
                <a:cs typeface="Times New Roman" pitchFamily="18" charset="0"/>
              </a:rPr>
              <a:t>Évente </a:t>
            </a:r>
            <a:r>
              <a:rPr lang="hu-HU" altLang="hu-HU" sz="2000" dirty="0">
                <a:latin typeface="Garamond" pitchFamily="18" charset="0"/>
                <a:cs typeface="Times New Roman" pitchFamily="18" charset="0"/>
              </a:rPr>
              <a:t>ülésezik a miniszterelnök </a:t>
            </a:r>
            <a:r>
              <a:rPr lang="hu-HU" altLang="hu-HU" sz="2000" dirty="0" smtClean="0">
                <a:latin typeface="Garamond" pitchFamily="18" charset="0"/>
                <a:cs typeface="Times New Roman" pitchFamily="18" charset="0"/>
              </a:rPr>
              <a:t>összehívására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alt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528" y="3249136"/>
            <a:ext cx="338437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b="1" dirty="0" smtClean="0">
                <a:latin typeface="Garamond" pitchFamily="18" charset="0"/>
                <a:cs typeface="Times New Roman" pitchFamily="18" charset="0"/>
              </a:rPr>
              <a:t>Munkáját szakbizottságok segítik</a:t>
            </a:r>
            <a:r>
              <a:rPr lang="hu-HU" dirty="0" smtClean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Garamond" pitchFamily="18" charset="0"/>
              </a:rPr>
              <a:t>Külügyi és jogi szakbizottság,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Garamond" pitchFamily="18" charset="0"/>
              </a:rPr>
              <a:t>Oktatási </a:t>
            </a:r>
            <a:r>
              <a:rPr lang="hu-HU" dirty="0">
                <a:latin typeface="Garamond" pitchFamily="18" charset="0"/>
              </a:rPr>
              <a:t>és kulturális szakbizottság,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rgbClr val="948A55"/>
                </a:solidFill>
                <a:latin typeface="Garamond" pitchFamily="18" charset="0"/>
              </a:rPr>
              <a:t>Gazdaságfejlesztési </a:t>
            </a:r>
            <a:r>
              <a:rPr lang="hu-HU" b="1" dirty="0">
                <a:solidFill>
                  <a:srgbClr val="948A55"/>
                </a:solidFill>
                <a:latin typeface="Garamond" pitchFamily="18" charset="0"/>
              </a:rPr>
              <a:t>és önkormányzati szakbizottság</a:t>
            </a:r>
            <a:r>
              <a:rPr lang="hu-HU" dirty="0">
                <a:latin typeface="Garamond" pitchFamily="18" charset="0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Garamond" pitchFamily="18" charset="0"/>
              </a:rPr>
              <a:t>Szórvány szakbizottság.</a:t>
            </a:r>
            <a:endParaRPr lang="hu-HU" dirty="0">
              <a:latin typeface="Garamond" pitchFamily="18" charset="0"/>
            </a:endParaRPr>
          </a:p>
          <a:p>
            <a:pPr>
              <a:defRPr/>
            </a:pPr>
            <a:endParaRPr lang="hu-HU" dirty="0" smtClean="0">
              <a:latin typeface="Garamond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44" b="9389"/>
          <a:stretch/>
        </p:blipFill>
        <p:spPr>
          <a:xfrm>
            <a:off x="3635896" y="3106083"/>
            <a:ext cx="5392051" cy="27883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847645" y="598164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Garamond" pitchFamily="18" charset="0"/>
              </a:rPr>
              <a:t>A MÁÉRT </a:t>
            </a:r>
            <a:r>
              <a:rPr lang="hu-HU" altLang="hu-HU" b="1" dirty="0">
                <a:latin typeface="Garamond" pitchFamily="18" charset="0"/>
                <a:cs typeface="Times New Roman" pitchFamily="18" charset="0"/>
              </a:rPr>
              <a:t>XIV. plenáris </a:t>
            </a:r>
            <a:r>
              <a:rPr lang="hu-HU" altLang="hu-HU" b="1" dirty="0" smtClean="0">
                <a:latin typeface="Garamond" pitchFamily="18" charset="0"/>
                <a:cs typeface="Times New Roman" pitchFamily="18" charset="0"/>
              </a:rPr>
              <a:t>ülése, 2015. december 3.</a:t>
            </a:r>
            <a:r>
              <a:rPr lang="hu-HU" dirty="0" smtClean="0">
                <a:latin typeface="Garamond" pitchFamily="18" charset="0"/>
              </a:rPr>
              <a:t> </a:t>
            </a:r>
            <a:endParaRPr lang="hu-H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9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-fra3-1.xx.fbcdn.net/hphotos-xtp1/v/t1.0-9/12801260_965781970137527_732834347788899437_n.jpg?oh=c8e62607de09e4b27cbb006f1988fd8f&amp;oe=57776D1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082"/>
          <a:stretch/>
        </p:blipFill>
        <p:spPr bwMode="auto">
          <a:xfrm>
            <a:off x="2843808" y="1186847"/>
            <a:ext cx="33963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93109" y="3573016"/>
            <a:ext cx="8249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A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u-HU" sz="2000" b="1" dirty="0" smtClean="0">
                <a:latin typeface="Garamond" panose="02020404030301010803" pitchFamily="18" charset="0"/>
              </a:rPr>
              <a:t>Magyar Állandó Értekezlet </a:t>
            </a:r>
            <a:r>
              <a:rPr lang="hu-HU" sz="2000" dirty="0">
                <a:latin typeface="Garamond" panose="02020404030301010803" pitchFamily="18" charset="0"/>
              </a:rPr>
              <a:t>2015. december 3</a:t>
            </a:r>
            <a:r>
              <a:rPr lang="hu-HU" sz="2000" dirty="0" smtClean="0">
                <a:latin typeface="Garamond" panose="02020404030301010803" pitchFamily="18" charset="0"/>
              </a:rPr>
              <a:t>.-i plenáris ülése zárónyilatkozatának értelmében meghirdetésre került </a:t>
            </a:r>
          </a:p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a </a:t>
            </a:r>
            <a:r>
              <a:rPr lang="hu-HU" sz="2000" b="1" dirty="0" smtClean="0">
                <a:latin typeface="Garamond" panose="02020404030301010803" pitchFamily="18" charset="0"/>
              </a:rPr>
              <a:t>2016 a külhoni magyar fiatal vállalkozók éve program</a:t>
            </a:r>
            <a:r>
              <a:rPr lang="hu-HU" sz="2000" dirty="0" smtClean="0">
                <a:latin typeface="Garamond" panose="02020404030301010803" pitchFamily="18" charset="0"/>
              </a:rPr>
              <a:t>, </a:t>
            </a:r>
          </a:p>
          <a:p>
            <a:pPr algn="ctr"/>
            <a:r>
              <a:rPr lang="hu-HU" sz="2000" dirty="0" smtClean="0">
                <a:latin typeface="Garamond" panose="02020404030301010803" pitchFamily="18" charset="0"/>
              </a:rPr>
              <a:t>amelynek lebonyolítására </a:t>
            </a:r>
            <a:r>
              <a:rPr lang="hu-HU" sz="2000" b="1" dirty="0" smtClean="0">
                <a:solidFill>
                  <a:srgbClr val="A69765"/>
                </a:solidFill>
                <a:latin typeface="Garamond" panose="02020404030301010803" pitchFamily="18" charset="0"/>
              </a:rPr>
              <a:t>750 millió forint </a:t>
            </a:r>
            <a:r>
              <a:rPr lang="hu-HU" sz="2000" dirty="0" smtClean="0">
                <a:latin typeface="Garamond" panose="02020404030301010803" pitchFamily="18" charset="0"/>
              </a:rPr>
              <a:t>áll rendelkezésre </a:t>
            </a:r>
            <a:endParaRPr lang="hu-H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3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997</Words>
  <Application>Microsoft Office PowerPoint</Application>
  <PresentationFormat>Diavetítés a képernyőre (4:3 oldalarány)</PresentationFormat>
  <Paragraphs>250</Paragraphs>
  <Slides>21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3" baseType="lpstr">
      <vt:lpstr>Office Theme</vt:lpstr>
      <vt:lpstr>Beloldalak</vt:lpstr>
      <vt:lpstr>Határmenti régiók fejlesztési együttműködésének  lehetőségei 2016-ban </vt:lpstr>
      <vt:lpstr>2. dia</vt:lpstr>
      <vt:lpstr>Munkaerő-piaci helyzet  (aktivitási és munkanélküliségi ráta)</vt:lpstr>
      <vt:lpstr>Nemzetpolitikai intézményrendszer 2014 -</vt:lpstr>
      <vt:lpstr>A nemzetpolitikai stratégia kerete 2011. november 24. </vt:lpstr>
      <vt:lpstr>6. dia</vt:lpstr>
      <vt:lpstr>7. dia</vt:lpstr>
      <vt:lpstr>8. dia</vt:lpstr>
      <vt:lpstr>9. dia</vt:lpstr>
      <vt:lpstr>10. dia</vt:lpstr>
      <vt:lpstr>Kárpát-medencei testvértelepülési program</vt:lpstr>
      <vt:lpstr>Régiós gazdaságfejlesztési tervek támogatása</vt:lpstr>
      <vt:lpstr>Szabolcs-Szatmár-Bereg megye és Kárpátalja együttműködésének és összehangolt fejlesztési feladatainak kormányzati koordinációjáért felelős kormánybiztosság</vt:lpstr>
      <vt:lpstr>Kormánybiztosság</vt:lpstr>
      <vt:lpstr>Egészségügy</vt:lpstr>
      <vt:lpstr>Oktatás</vt:lpstr>
      <vt:lpstr>Kárpátaljai gazdaságfejlesztési program</vt:lpstr>
      <vt:lpstr>18. dia</vt:lpstr>
      <vt:lpstr>Magyar Nemzeti Kereskedőházak a Kárpát-medencében</vt:lpstr>
      <vt:lpstr>Határon Átnyúló Együttműködési Programok  </vt:lpstr>
      <vt:lpstr>21. dia</vt:lpstr>
    </vt:vector>
  </TitlesOfParts>
  <Company>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Nemzetpolitikai Államtitkárság</dc:title>
  <dc:creator>Válent Viktória</dc:creator>
  <cp:lastModifiedBy>Dr. Grezsa István</cp:lastModifiedBy>
  <cp:revision>206</cp:revision>
  <cp:lastPrinted>2015-11-18T07:24:44Z</cp:lastPrinted>
  <dcterms:created xsi:type="dcterms:W3CDTF">2015-05-14T09:32:40Z</dcterms:created>
  <dcterms:modified xsi:type="dcterms:W3CDTF">2016-09-19T13:28:37Z</dcterms:modified>
</cp:coreProperties>
</file>