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Dr.  Papp  Csaba</a:t>
            </a:r>
            <a:br>
              <a:rPr lang="hu-HU" sz="3600" dirty="0"/>
            </a:br>
            <a:r>
              <a:rPr lang="hu-HU" sz="3600" dirty="0"/>
              <a:t>megyei  jegyző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3107" y="857172"/>
            <a:ext cx="10960693" cy="1065632"/>
          </a:xfrm>
        </p:spPr>
        <p:txBody>
          <a:bodyPr anchor="t">
            <a:noAutofit/>
          </a:bodyPr>
          <a:lstStyle/>
          <a:p>
            <a:r>
              <a:rPr lang="hu-HU" sz="3900" dirty="0"/>
              <a:t>Az országos népszavazás aktuális kérdései, feladatai</a:t>
            </a:r>
          </a:p>
        </p:txBody>
      </p:sp>
    </p:spTree>
    <p:extLst>
      <p:ext uri="{BB962C8B-B14F-4D97-AF65-F5344CB8AC3E}">
        <p14:creationId xmlns:p14="http://schemas.microsoft.com/office/powerpoint/2010/main" val="352654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A választási szervek által alkalmazandó joganyag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0000" y="1563880"/>
            <a:ext cx="10233800" cy="46130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2200" dirty="0"/>
              <a:t>A választási eljárásról szóló 2013. évi XXXVI. törvény  általános része /I-XII. Fejezet/, az </a:t>
            </a:r>
            <a:r>
              <a:rPr lang="hu-HU" sz="2200" dirty="0" err="1"/>
              <a:t>Nsztv</a:t>
            </a:r>
            <a:r>
              <a:rPr lang="hu-HU" sz="2200" dirty="0"/>
              <a:t>.-ben foglalt eltérésekkel (a továbbiakban: </a:t>
            </a:r>
            <a:r>
              <a:rPr lang="hu-HU" sz="2200" dirty="0" err="1"/>
              <a:t>Ve</a:t>
            </a:r>
            <a:r>
              <a:rPr lang="hu-HU" sz="2200" dirty="0"/>
              <a:t>.) </a:t>
            </a:r>
          </a:p>
          <a:p>
            <a:pPr algn="just"/>
            <a:r>
              <a:rPr lang="hu-HU" sz="2200" dirty="0"/>
              <a:t>A népszavazás kezdeményezéséről, az európai polgári kezdeményezésről, valamint a népszavazási eljárásról szóló 2013. évi CCXXXVIII. </a:t>
            </a:r>
            <a:r>
              <a:rPr lang="hu-HU" sz="2200"/>
              <a:t>törvény </a:t>
            </a:r>
            <a:r>
              <a:rPr lang="hu-HU" sz="2200" dirty="0"/>
              <a:t>V. fejezete /ebben utalás a </a:t>
            </a:r>
            <a:r>
              <a:rPr lang="hu-HU" sz="2200" dirty="0" err="1"/>
              <a:t>Ve</a:t>
            </a:r>
            <a:r>
              <a:rPr lang="hu-HU" sz="2200" dirty="0"/>
              <a:t>. különös részéből alkalmazandó joganyagra/ (a továbbiakban: </a:t>
            </a:r>
            <a:r>
              <a:rPr lang="hu-HU" sz="2200" dirty="0" err="1"/>
              <a:t>Nsztv</a:t>
            </a:r>
            <a:r>
              <a:rPr lang="hu-HU" sz="2200" dirty="0"/>
              <a:t>.)</a:t>
            </a:r>
          </a:p>
          <a:p>
            <a:pPr algn="just"/>
            <a:r>
              <a:rPr lang="hu-HU" sz="2200" dirty="0"/>
              <a:t>17/2013. (VII.17.) KIM rendelet a központi névjegyzék, valamint egyéb választási nyilvántartások vezetéséről</a:t>
            </a:r>
          </a:p>
          <a:p>
            <a:pPr algn="just"/>
            <a:r>
              <a:rPr lang="hu-HU" sz="2200" dirty="0"/>
              <a:t>9/2016. (VI.28.) IM rendelet az országos népszavazáson a választási irodák hatáskörébe tartozó feladatok végrehajtásának részletes szabályairól, a választási eljárásban használandó nyomtatványokról, valamint a népszavazási eredmény országosan összesített adatainak köréről</a:t>
            </a:r>
          </a:p>
          <a:p>
            <a:pPr algn="just"/>
            <a:r>
              <a:rPr lang="hu-HU" sz="2200" dirty="0"/>
              <a:t>11/2016 (VI.28.) IM rendelet az országos népszavazások költségeinek normatíváiról, tételeiről, elszámolási és belső ellenőrzési rendjéről, illetve az ezen rendeletben fogalt feladatok végrehajtásával kapcsolatos teendőkről szóló 1/2016 (IX.1.) számú elnöki utasítás</a:t>
            </a:r>
          </a:p>
          <a:p>
            <a:pPr algn="just"/>
            <a:r>
              <a:rPr lang="hu-HU" sz="2200" dirty="0"/>
              <a:t>16/2016. (VII.5.) IM rendelet a 2016. október 2. napjára kitűzött országos népszavazás eljárási határidőinek és határnapjainak megállapításáról</a:t>
            </a:r>
          </a:p>
          <a:p>
            <a:pPr algn="just"/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949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Összeférhetetlenség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0000" y="1538243"/>
            <a:ext cx="10233800" cy="463872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sz="2900" b="1" dirty="0" err="1"/>
              <a:t>Ve</a:t>
            </a:r>
            <a:r>
              <a:rPr lang="hu-HU" sz="2900" b="1" dirty="0"/>
              <a:t>. 14. § </a:t>
            </a:r>
            <a:r>
              <a:rPr lang="hu-HU" sz="2900" dirty="0"/>
              <a:t>(2) Választási bizottságok:</a:t>
            </a:r>
          </a:p>
          <a:p>
            <a:pPr marL="0" indent="0" algn="just">
              <a:buNone/>
            </a:pPr>
            <a:r>
              <a:rPr lang="hu-HU" sz="2900" i="1" dirty="0"/>
              <a:t>a) </a:t>
            </a:r>
            <a:r>
              <a:rPr lang="hu-HU" sz="2900" dirty="0"/>
              <a:t>Nemzeti Választási Bizottság,</a:t>
            </a:r>
          </a:p>
          <a:p>
            <a:pPr marL="0" indent="0" algn="just">
              <a:buNone/>
            </a:pPr>
            <a:r>
              <a:rPr lang="hu-HU" sz="2900" i="1" dirty="0"/>
              <a:t>b) </a:t>
            </a:r>
            <a:r>
              <a:rPr lang="hu-HU" sz="2900" dirty="0"/>
              <a:t>területi választási bizottság,</a:t>
            </a:r>
          </a:p>
          <a:p>
            <a:pPr marL="0" indent="0" algn="just">
              <a:buNone/>
            </a:pPr>
            <a:r>
              <a:rPr lang="hu-HU" sz="2900" b="1" i="1" dirty="0"/>
              <a:t>c) </a:t>
            </a:r>
            <a:r>
              <a:rPr lang="hu-HU" sz="2900" b="1" u="sng" dirty="0"/>
              <a:t>országgyűlési egyéni választókerületi választási bizottság,</a:t>
            </a:r>
          </a:p>
          <a:p>
            <a:pPr marL="0" indent="0" algn="just">
              <a:buNone/>
            </a:pPr>
            <a:r>
              <a:rPr lang="hu-HU" sz="2900" i="1" dirty="0"/>
              <a:t>d) </a:t>
            </a:r>
            <a:r>
              <a:rPr lang="hu-HU" sz="2900" dirty="0"/>
              <a:t>helyi választási bizottság,</a:t>
            </a:r>
          </a:p>
          <a:p>
            <a:pPr marL="0" indent="0" algn="just">
              <a:buNone/>
            </a:pPr>
            <a:r>
              <a:rPr lang="hu-HU" sz="2900" b="1" i="1" dirty="0"/>
              <a:t>e) </a:t>
            </a:r>
            <a:r>
              <a:rPr lang="hu-HU" sz="2900" b="1" u="sng" dirty="0"/>
              <a:t>szavazatszámláló bizottság</a:t>
            </a:r>
            <a:r>
              <a:rPr lang="hu-HU" sz="2900" b="1" dirty="0"/>
              <a:t>.</a:t>
            </a:r>
          </a:p>
          <a:p>
            <a:pPr marL="0" indent="0" algn="just">
              <a:buNone/>
            </a:pPr>
            <a:endParaRPr lang="hu-HU" sz="2900" dirty="0"/>
          </a:p>
          <a:p>
            <a:pPr marL="0" indent="0" algn="just">
              <a:buNone/>
            </a:pPr>
            <a:r>
              <a:rPr lang="hu-HU" sz="2900" b="1" dirty="0" err="1"/>
              <a:t>Ve</a:t>
            </a:r>
            <a:r>
              <a:rPr lang="hu-HU" sz="2900" b="1" dirty="0"/>
              <a:t>. 17. § </a:t>
            </a:r>
            <a:r>
              <a:rPr lang="hu-HU" sz="2900" dirty="0"/>
              <a:t>(1) A 26. §-ban, a 28. §-ban, a 35. § (3) bekezdésében és a 171. § (1) bekezdésében foglaltak kivételével</a:t>
            </a:r>
          </a:p>
          <a:p>
            <a:pPr marL="0" indent="0" algn="just">
              <a:buNone/>
            </a:pPr>
            <a:r>
              <a:rPr lang="hu-HU" sz="2900" i="1" dirty="0"/>
              <a:t>a) </a:t>
            </a:r>
            <a:r>
              <a:rPr lang="hu-HU" sz="2900" dirty="0"/>
              <a:t>a szavazatszámláló bizottságnak és a helyi választási bizottságnak </a:t>
            </a:r>
            <a:r>
              <a:rPr lang="hu-HU" sz="2900" b="1" u="sng" dirty="0"/>
              <a:t>csak a településen</a:t>
            </a:r>
            <a:r>
              <a:rPr lang="hu-HU" sz="2900" dirty="0"/>
              <a:t>,</a:t>
            </a:r>
          </a:p>
          <a:p>
            <a:pPr marL="0" indent="0" algn="just">
              <a:buNone/>
            </a:pPr>
            <a:r>
              <a:rPr lang="hu-HU" sz="2900" i="1" dirty="0"/>
              <a:t>b) </a:t>
            </a:r>
            <a:r>
              <a:rPr lang="hu-HU" sz="2900" dirty="0"/>
              <a:t>az országgyűlési egyéni választókerületi választási bizottságnak </a:t>
            </a:r>
            <a:r>
              <a:rPr lang="hu-HU" sz="2900" b="1" u="sng" dirty="0"/>
              <a:t>csak az országgyűlési egyéni választókerületben</a:t>
            </a:r>
            <a:r>
              <a:rPr lang="hu-HU" sz="2900" b="1" dirty="0"/>
              <a:t>,</a:t>
            </a:r>
          </a:p>
          <a:p>
            <a:pPr marL="0" indent="0" algn="just">
              <a:buNone/>
            </a:pPr>
            <a:r>
              <a:rPr lang="hu-HU" sz="2900" i="1" dirty="0"/>
              <a:t>c) </a:t>
            </a:r>
            <a:r>
              <a:rPr lang="hu-HU" sz="2900" dirty="0"/>
              <a:t>a területi választási bizottságnak csak a megyében, illetve fővárosban,</a:t>
            </a:r>
          </a:p>
          <a:p>
            <a:pPr marL="0" indent="0" algn="just">
              <a:buNone/>
            </a:pPr>
            <a:r>
              <a:rPr lang="hu-HU" sz="2900" i="1" dirty="0"/>
              <a:t>d) </a:t>
            </a:r>
            <a:r>
              <a:rPr lang="hu-HU" sz="2900" dirty="0"/>
              <a:t>a Nemzeti Választási Bizottságnak csak magyarországi</a:t>
            </a:r>
          </a:p>
          <a:p>
            <a:pPr marL="0" indent="0" algn="just">
              <a:buNone/>
            </a:pPr>
            <a:r>
              <a:rPr lang="hu-HU" sz="2900" b="1" u="sng" dirty="0"/>
              <a:t>lakcímmel rendelkező, a központi névjegyzékben szereplő választópolgár lehet tagja</a:t>
            </a:r>
            <a:r>
              <a:rPr lang="hu-HU" sz="2900" b="1" dirty="0"/>
              <a:t>.</a:t>
            </a:r>
          </a:p>
          <a:p>
            <a:pPr marL="0" indent="0">
              <a:buNone/>
            </a:pPr>
            <a:endParaRPr lang="hu-HU" sz="29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581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Összeférhetetlenség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0000" y="1384419"/>
            <a:ext cx="10233800" cy="47925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4000" b="1" dirty="0" err="1"/>
              <a:t>Ve</a:t>
            </a:r>
            <a:r>
              <a:rPr lang="hu-HU" sz="4000" b="1" dirty="0"/>
              <a:t>. 18. § </a:t>
            </a:r>
            <a:r>
              <a:rPr lang="hu-HU" sz="4000" dirty="0"/>
              <a:t>(1) A választási bizottságnak nem lehet tagja</a:t>
            </a:r>
          </a:p>
          <a:p>
            <a:pPr marL="0" indent="0">
              <a:buNone/>
            </a:pPr>
            <a:r>
              <a:rPr lang="hu-HU" sz="4000" i="1" dirty="0"/>
              <a:t>a) </a:t>
            </a:r>
            <a:r>
              <a:rPr lang="hu-HU" sz="4000" dirty="0"/>
              <a:t>a köztársasági elnök,</a:t>
            </a:r>
          </a:p>
          <a:p>
            <a:pPr marL="0" indent="0">
              <a:buNone/>
            </a:pPr>
            <a:r>
              <a:rPr lang="hu-HU" sz="4000" i="1" dirty="0"/>
              <a:t>b) </a:t>
            </a:r>
            <a:r>
              <a:rPr lang="hu-HU" sz="4000" dirty="0"/>
              <a:t>a háznagy,</a:t>
            </a:r>
          </a:p>
          <a:p>
            <a:pPr marL="0" indent="0">
              <a:buNone/>
            </a:pPr>
            <a:r>
              <a:rPr lang="hu-HU" sz="4000" i="1" dirty="0"/>
              <a:t>c) </a:t>
            </a:r>
            <a:r>
              <a:rPr lang="hu-HU" sz="4000" dirty="0"/>
              <a:t>képviselő,</a:t>
            </a:r>
          </a:p>
          <a:p>
            <a:pPr marL="0" indent="0">
              <a:buNone/>
            </a:pPr>
            <a:r>
              <a:rPr lang="hu-HU" sz="4000" i="1" dirty="0"/>
              <a:t>d) </a:t>
            </a:r>
            <a:r>
              <a:rPr lang="hu-HU" sz="4000" dirty="0"/>
              <a:t>alpolgármester,</a:t>
            </a:r>
          </a:p>
          <a:p>
            <a:pPr marL="0" indent="0">
              <a:buNone/>
            </a:pPr>
            <a:r>
              <a:rPr lang="hu-HU" sz="4000" i="1" dirty="0"/>
              <a:t>e) </a:t>
            </a:r>
            <a:r>
              <a:rPr lang="hu-HU" sz="4000" dirty="0"/>
              <a:t>jegyző,</a:t>
            </a:r>
          </a:p>
          <a:p>
            <a:pPr marL="0" indent="0">
              <a:buNone/>
            </a:pPr>
            <a:r>
              <a:rPr lang="hu-HU" sz="4000" i="1" dirty="0"/>
              <a:t>f) </a:t>
            </a:r>
            <a:r>
              <a:rPr lang="hu-HU" sz="4000" dirty="0"/>
              <a:t>másik választási bizottság tagja, választási iroda tagja,</a:t>
            </a:r>
          </a:p>
          <a:p>
            <a:pPr marL="0" indent="0">
              <a:buNone/>
            </a:pPr>
            <a:r>
              <a:rPr lang="hu-HU" sz="4000" i="1" dirty="0"/>
              <a:t>g) </a:t>
            </a:r>
            <a:r>
              <a:rPr lang="hu-HU" sz="4000" dirty="0"/>
              <a:t>a Magyar Honvédséggel szolgálati jogviszonyban álló személy, valamint</a:t>
            </a:r>
          </a:p>
          <a:p>
            <a:pPr marL="0" indent="0">
              <a:buNone/>
            </a:pPr>
            <a:r>
              <a:rPr lang="hu-HU" sz="4000" i="1" dirty="0"/>
              <a:t>h) </a:t>
            </a:r>
            <a:r>
              <a:rPr lang="hu-HU" sz="4000" dirty="0"/>
              <a:t>jelölt.</a:t>
            </a:r>
          </a:p>
          <a:p>
            <a:pPr marL="0" indent="0">
              <a:buNone/>
            </a:pPr>
            <a:r>
              <a:rPr lang="hu-HU" sz="4000" dirty="0"/>
              <a:t>(2) Nem lehet a választási bizottság választott tagja az (1) bekezdésben foglaltakon túl</a:t>
            </a:r>
          </a:p>
          <a:p>
            <a:pPr marL="0" indent="0">
              <a:buNone/>
            </a:pPr>
            <a:r>
              <a:rPr lang="hu-HU" sz="4000" i="1" dirty="0"/>
              <a:t>a) </a:t>
            </a:r>
            <a:r>
              <a:rPr lang="hu-HU" sz="4000" dirty="0"/>
              <a:t>párt tagja,</a:t>
            </a:r>
          </a:p>
          <a:p>
            <a:pPr marL="0" indent="0">
              <a:buNone/>
            </a:pPr>
            <a:r>
              <a:rPr lang="hu-HU" sz="4000" i="1" dirty="0"/>
              <a:t>b) </a:t>
            </a:r>
            <a:r>
              <a:rPr lang="hu-HU" sz="4000" dirty="0"/>
              <a:t>a választókerületben jelöltet állító jelölő szervezet tagja,</a:t>
            </a:r>
          </a:p>
          <a:p>
            <a:pPr marL="0" indent="0">
              <a:buNone/>
            </a:pPr>
            <a:r>
              <a:rPr lang="hu-HU" sz="4000" i="1" dirty="0"/>
              <a:t>c) </a:t>
            </a:r>
            <a:r>
              <a:rPr lang="hu-HU" sz="4000" dirty="0"/>
              <a:t>a választókerületben induló jelölt hozzátartozója,</a:t>
            </a:r>
          </a:p>
          <a:p>
            <a:pPr marL="0" indent="0">
              <a:buNone/>
            </a:pPr>
            <a:r>
              <a:rPr lang="hu-HU" sz="4000" i="1" dirty="0"/>
              <a:t>d) </a:t>
            </a:r>
            <a:r>
              <a:rPr lang="hu-HU" sz="4000" dirty="0"/>
              <a:t>a központi államigazgatási szervekről, valamint a Kormány tagjai és az államtitkárok jogállásáról szóló törvény szerinti központi államigazgatási szervvel vagy </a:t>
            </a:r>
            <a:r>
              <a:rPr lang="hu-HU" sz="4000" b="1" u="sng" dirty="0"/>
              <a:t>a választási bizottság illetékességi területén hatáskörrel rendelkező egyéb közigazgatási szervvel</a:t>
            </a:r>
            <a:r>
              <a:rPr lang="hu-HU" sz="4000" dirty="0"/>
              <a:t> kormányzati szolgálati jogviszonyban, állami szolgálati jogviszonyban, szolgálati vagy más, </a:t>
            </a:r>
            <a:r>
              <a:rPr lang="hu-HU" sz="4000" b="1" u="sng" dirty="0"/>
              <a:t>munkavégzésre irányuló jogviszonyban álló személy a közalkalmazott kivételével, állami vezető.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239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Összeférhetetlenség 3.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0000" y="1577130"/>
            <a:ext cx="10233800" cy="45998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600" b="1" dirty="0" err="1"/>
              <a:t>Nsztv</a:t>
            </a:r>
            <a:r>
              <a:rPr lang="hu-HU" sz="1600" b="1" dirty="0"/>
              <a:t>. 68. § </a:t>
            </a:r>
            <a:r>
              <a:rPr lang="hu-HU" sz="1600" dirty="0"/>
              <a:t>(1) A </a:t>
            </a:r>
            <a:r>
              <a:rPr lang="hu-HU" sz="1600" b="1" u="sng" dirty="0"/>
              <a:t>Nemzeti Választási Bizottságba </a:t>
            </a:r>
            <a:r>
              <a:rPr lang="hu-HU" sz="1600" dirty="0"/>
              <a:t>a kezdeményezést szervező, de országgyűlési képviselőcsoporttal nem rendelkező szervezetek egy közös tagot bízhatnak meg.</a:t>
            </a:r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dirty="0"/>
              <a:t>(2) Az </a:t>
            </a:r>
            <a:r>
              <a:rPr lang="hu-HU" sz="1600" b="1" u="sng" dirty="0"/>
              <a:t>országgyűlési egyéni választókerületi választási bizottságba </a:t>
            </a:r>
            <a:r>
              <a:rPr lang="hu-HU" sz="1600" dirty="0"/>
              <a:t>a kezdeményezés szervezői egy közös tagot, továbbá a kezdeményezés szervezésében részt nem vevő, de országgyűlési képviselőcsoporttal rendelkező pártok egy-egy tagot bízhatnak meg.</a:t>
            </a:r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dirty="0"/>
              <a:t>(3) A </a:t>
            </a:r>
            <a:r>
              <a:rPr lang="hu-HU" sz="1600" b="1" u="sng" dirty="0"/>
              <a:t>szavazatszámláló bizottságba</a:t>
            </a:r>
            <a:r>
              <a:rPr lang="hu-HU" sz="1600" dirty="0"/>
              <a:t>, valamint az egy szavazókörrel rendelkező településen a </a:t>
            </a:r>
            <a:r>
              <a:rPr lang="hu-HU" sz="1600" b="1" u="sng" dirty="0"/>
              <a:t>helyi választási bizottságba </a:t>
            </a:r>
            <a:r>
              <a:rPr lang="hu-HU" sz="1600" dirty="0"/>
              <a:t>a kezdeményezés szervezői két közös tagot, továbbá a kezdeményezés szervezésében részt nem vevő, de országgyűlési képviselőcsoporttal rendelkező pártok két-két tagot bízhatnak meg. </a:t>
            </a:r>
            <a:r>
              <a:rPr lang="hu-HU" sz="1600" b="1" dirty="0"/>
              <a:t>(határidő: 2016. 09. 16. 16 óra)</a:t>
            </a:r>
          </a:p>
          <a:p>
            <a:pPr marL="0" indent="0" algn="just">
              <a:buNone/>
            </a:pPr>
            <a:endParaRPr lang="hu-HU" sz="1600" b="1" dirty="0"/>
          </a:p>
          <a:p>
            <a:pPr marL="0" indent="0" algn="just">
              <a:buNone/>
            </a:pPr>
            <a:r>
              <a:rPr lang="hu-HU" sz="1600" dirty="0"/>
              <a:t>(4) A kezdeményezés szervezői, továbbá a kezdeményezés szervezésében részt nem vevő, de országgyűlési képviselőcsoporttal rendelkező pártok a külképviseletekre a </a:t>
            </a:r>
            <a:r>
              <a:rPr lang="hu-HU" sz="1600" dirty="0" err="1"/>
              <a:t>Ve</a:t>
            </a:r>
            <a:r>
              <a:rPr lang="hu-HU" sz="1600" dirty="0"/>
              <a:t>. 5. §-a szerint bízhatnak meg megfigyelőt.</a:t>
            </a:r>
          </a:p>
          <a:p>
            <a:pPr marL="0" indent="0" algn="just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dirty="0"/>
              <a:t>(5) A </a:t>
            </a:r>
            <a:r>
              <a:rPr lang="hu-HU" sz="1600" dirty="0" err="1"/>
              <a:t>Ve</a:t>
            </a:r>
            <a:r>
              <a:rPr lang="hu-HU" sz="1600" dirty="0"/>
              <a:t>. 245. § (2) bekezdése szerinti megfigyelő megbízására a kezdeményezés szervezői, továbbá a kezdeményezés szervezésében részt nem vevő, de országgyűlési képviselőcsoporttal rendelkező pártok jogosultak.</a:t>
            </a:r>
          </a:p>
        </p:txBody>
      </p:sp>
    </p:spTree>
    <p:extLst>
      <p:ext uri="{BB962C8B-B14F-4D97-AF65-F5344CB8AC3E}">
        <p14:creationId xmlns:p14="http://schemas.microsoft.com/office/powerpoint/2010/main" val="109930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/>
              <a:t>A választási szervek eljárásával, működésével kapcsolatos elvárások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VÁKIR rendszerben megadott elérhetőségeken minden OEVI/HVI vezető és tag legyen elérhető.</a:t>
            </a:r>
          </a:p>
          <a:p>
            <a:pPr algn="just"/>
            <a:r>
              <a:rPr lang="hu-HU" dirty="0"/>
              <a:t>Közös Önkormányzati Hivatalok esetén a HVI vezető valamennyi tagönkormányzatnál </a:t>
            </a:r>
            <a:r>
              <a:rPr lang="hu-HU" dirty="0" err="1"/>
              <a:t>jelöljön</a:t>
            </a:r>
            <a:r>
              <a:rPr lang="hu-HU" dirty="0"/>
              <a:t> meg egy felelőst, annak elérhetőségének megadásával egyidejűleg.</a:t>
            </a:r>
          </a:p>
          <a:p>
            <a:pPr algn="just"/>
            <a:r>
              <a:rPr lang="hu-HU" dirty="0"/>
              <a:t>Készenlét elrendelése esetén az OEVI/HVI vezetője biztosítson folyamatos jelenlétet az irodában, ő maga pedig legyen legalább a megadott telefonszámon elérhető. Az irodát elhagyni kizárólag a TVI vezetőjének, vagy a TVI vezető jogi helyettesének utasítására, jóváhagyására lehet.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218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A választási szervek eljárásával, működésével kapcsolatos elvárások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szavazatszámláló bizottság felkészítése a választás napi feladatokra a HVI vezető feladata.</a:t>
            </a:r>
          </a:p>
          <a:p>
            <a:pPr algn="just"/>
            <a:r>
              <a:rPr lang="hu-HU" dirty="0"/>
              <a:t>Amennyiben az adott OEVI/HVI nem, vagy nem megfelelően látja el az országos népszavazás lebonyolításával kapcsolatos feladatait, a TVI vezetője a 11/2016. (VI. 28.) IM rendelet (2)-(3) bekezdés alapján:</a:t>
            </a:r>
          </a:p>
          <a:p>
            <a:pPr marL="0" indent="0" algn="just">
              <a:buNone/>
            </a:pPr>
            <a:r>
              <a:rPr lang="hu-HU" dirty="0"/>
              <a:t>   - az OEVI/HVI vezetője által tett, az OEVI/HVI tagjainak személyi  juttatására vonatkozó javaslatát elutasíthatja,</a:t>
            </a:r>
          </a:p>
          <a:p>
            <a:pPr marL="0" indent="0" algn="just">
              <a:buNone/>
            </a:pPr>
            <a:r>
              <a:rPr lang="hu-HU" dirty="0"/>
              <a:t>   - az OEVI/HVI vezető személyi juttatásának kifizetésére nem tesz javaslatot az NVI elnökének.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620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0000" y="964734"/>
            <a:ext cx="10233800" cy="52122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6600" dirty="0"/>
          </a:p>
          <a:p>
            <a:pPr marL="0" indent="0" algn="ctr">
              <a:buNone/>
            </a:pPr>
            <a:r>
              <a:rPr lang="hu-HU" sz="6600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255999212"/>
      </p:ext>
    </p:extLst>
  </p:cSld>
  <p:clrMapOvr>
    <a:masterClrMapping/>
  </p:clrMapOvr>
</p:sld>
</file>

<file path=ppt/theme/theme1.xml><?xml version="1.0" encoding="utf-8"?>
<a:theme xmlns:a="http://schemas.openxmlformats.org/drawingml/2006/main" name="Mélység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TM04033923[[fn=Mélység]]</Template>
  <TotalTime>184</TotalTime>
  <Words>396</Words>
  <Application>Microsoft Office PowerPoint</Application>
  <PresentationFormat>Szélesvásznú</PresentationFormat>
  <Paragraphs>59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Corbel</vt:lpstr>
      <vt:lpstr>Mélység</vt:lpstr>
      <vt:lpstr>Dr.  Papp  Csaba megyei  jegyző</vt:lpstr>
      <vt:lpstr>A választási szervek által alkalmazandó joganyag </vt:lpstr>
      <vt:lpstr>Összeférhetetlenség 1.</vt:lpstr>
      <vt:lpstr>Összeférhetetlenség 2.</vt:lpstr>
      <vt:lpstr>Összeférhetetlenség 3.</vt:lpstr>
      <vt:lpstr>A választási szervek eljárásával, működésével kapcsolatos elvárások</vt:lpstr>
      <vt:lpstr>A választási szervek eljárásával, működésével kapcsolatos elvárások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Frankó Melinda</dc:creator>
  <cp:lastModifiedBy>Frankó Melinda</cp:lastModifiedBy>
  <cp:revision>27</cp:revision>
  <dcterms:created xsi:type="dcterms:W3CDTF">2016-09-09T06:07:26Z</dcterms:created>
  <dcterms:modified xsi:type="dcterms:W3CDTF">2016-09-12T13:19:03Z</dcterms:modified>
</cp:coreProperties>
</file>