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64" r:id="rId4"/>
    <p:sldId id="258" r:id="rId5"/>
    <p:sldId id="259" r:id="rId6"/>
    <p:sldId id="262" r:id="rId7"/>
    <p:sldId id="267" r:id="rId8"/>
    <p:sldId id="260" r:id="rId9"/>
    <p:sldId id="266" r:id="rId10"/>
    <p:sldId id="261" r:id="rId11"/>
    <p:sldId id="269" r:id="rId12"/>
    <p:sldId id="263" r:id="rId1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6304D-C70F-4A8B-88BD-66CA801F30A7}" type="datetimeFigureOut">
              <a:rPr lang="hu-HU" smtClean="0"/>
              <a:t>2016.09.15.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C4685-A9C4-4F25-8982-3712296F9D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8618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53673" y="285226"/>
            <a:ext cx="9328558" cy="3765610"/>
          </a:xfrm>
        </p:spPr>
        <p:txBody>
          <a:bodyPr/>
          <a:lstStyle/>
          <a:p>
            <a:r>
              <a:rPr lang="hu-HU" sz="4800" dirty="0"/>
              <a:t>A népszavazás jogszabályi háttere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hu-HU" sz="2400" dirty="0"/>
          </a:p>
          <a:p>
            <a:r>
              <a:rPr lang="hu-HU" sz="2400" i="1" dirty="0">
                <a:solidFill>
                  <a:schemeClr val="tx1"/>
                </a:solidFill>
              </a:rPr>
              <a:t>Dr. Frankó Melinda </a:t>
            </a:r>
          </a:p>
          <a:p>
            <a:r>
              <a:rPr lang="hu-HU" sz="2400" i="1" dirty="0">
                <a:solidFill>
                  <a:schemeClr val="tx1"/>
                </a:solidFill>
              </a:rPr>
              <a:t>Dr. Kabai-Krucsó Kitti</a:t>
            </a:r>
          </a:p>
        </p:txBody>
      </p:sp>
      <p:pic>
        <p:nvPicPr>
          <p:cNvPr id="5" name="Picture 4" descr="Képtalálat a következőre: „szavazás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66" y="711455"/>
            <a:ext cx="2447787" cy="163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917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Különbség az országgyűlési képviselők választásához képest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Politikai résztvevők (megfigyelő) : szervező + </a:t>
            </a:r>
            <a:r>
              <a:rPr lang="hu-HU" dirty="0" err="1"/>
              <a:t>Ogy</a:t>
            </a:r>
            <a:r>
              <a:rPr lang="hu-HU" dirty="0"/>
              <a:t>-ben frakcióval rendelkező pártok  </a:t>
            </a:r>
          </a:p>
          <a:p>
            <a:r>
              <a:rPr lang="hu-HU" dirty="0"/>
              <a:t>Speciális: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delegálás a választási bizottságokba (2016.09.16. 16 óra),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politikai reklám,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adatszolgáltatás a névjegyzékből</a:t>
            </a:r>
          </a:p>
          <a:p>
            <a:r>
              <a:rPr lang="hu-HU" dirty="0"/>
              <a:t>KÜVI szavazat és átjelentkezők szavazata sem kerül a lakcím szerinti OEVB-k kijelölt szavazatszámláló bizottságaihoz</a:t>
            </a:r>
          </a:p>
          <a:p>
            <a:r>
              <a:rPr lang="hu-HU" dirty="0"/>
              <a:t>Szavazóköri jegyzőkönyv továbbítás NVI felé: 2016.10.03. 19 óra.</a:t>
            </a:r>
          </a:p>
          <a:p>
            <a:pPr>
              <a:buFont typeface="Arial" panose="020B0604020202020204" pitchFamily="34" charset="0"/>
              <a:buChar char="•"/>
            </a:pPr>
            <a:endParaRPr lang="hu-HU" dirty="0"/>
          </a:p>
          <a:p>
            <a:pPr>
              <a:buFont typeface="Arial" panose="020B0604020202020204" pitchFamily="34" charset="0"/>
              <a:buChar char="•"/>
            </a:pPr>
            <a:endParaRPr lang="hu-HU" dirty="0"/>
          </a:p>
          <a:p>
            <a:pPr>
              <a:buFont typeface="Arial" panose="020B0604020202020204" pitchFamily="34" charset="0"/>
              <a:buChar char="•"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54986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Néhány gyakorlati felvetés: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Rendkívüli események jegyzőkönyve</a:t>
            </a:r>
          </a:p>
          <a:p>
            <a:pPr marL="0" indent="0">
              <a:buNone/>
            </a:pPr>
            <a:r>
              <a:rPr lang="hu-HU" dirty="0"/>
              <a:t>	(pl. haláleset, bombariadó stb.)</a:t>
            </a:r>
          </a:p>
          <a:p>
            <a:r>
              <a:rPr lang="hu-HU"/>
              <a:t>Mozgóurna </a:t>
            </a:r>
            <a:r>
              <a:rPr lang="hu-HU" dirty="0"/>
              <a:t>szükségszerűségének felülbírálata, </a:t>
            </a:r>
          </a:p>
          <a:p>
            <a:r>
              <a:rPr lang="hu-HU" dirty="0"/>
              <a:t>Segítségnyújtás: SZSZB, illetve választópolgár kísérőjének közreműködésével.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8692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Köszönjük a figyelmet!</a:t>
            </a:r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183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Mi alapján?</a:t>
            </a:r>
            <a:br>
              <a:rPr lang="hu-HU" dirty="0"/>
            </a:br>
            <a:r>
              <a:rPr lang="hu-HU" dirty="0"/>
              <a:t>							</a:t>
            </a:r>
            <a:r>
              <a:rPr lang="hu-HU" sz="2800" i="1" dirty="0"/>
              <a:t>Irányadó jogszabályi háttér 1.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677334" y="2063693"/>
            <a:ext cx="8596668" cy="397767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endParaRPr lang="hu-HU" dirty="0"/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Magyarország Alaptörvénye 2011. április 25. 8. cikk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A választási eljárásról szóló 2013. évi XXXVI. törvény általános rész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A népszavazási kezdeményezésről, az európai polgári kezdeményezésről, valamint a népszavazási eljárásról szóló 2013. évi CCXXXVIII. törvény (a továbbiakban: </a:t>
            </a:r>
            <a:r>
              <a:rPr lang="hu-HU" dirty="0" err="1"/>
              <a:t>Nsztv</a:t>
            </a:r>
            <a:r>
              <a:rPr lang="hu-HU" dirty="0"/>
              <a:t>.) V. fejezet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17/2013. (VII.17.) KIM rendelet a központi névjegyzék, valamint egyéb választási nyilvántartások vezetéséről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9/2016. (VI.28) IM rendelet az országos népszavazáson a választási irodák hatáskörébe tartozó feladatok végrehajtásának részletes szabályairól, a választási eljárásban használandó nyomtatványokról, valamint a népszavazási eredmény országosan összesített adatainak köréről</a:t>
            </a:r>
          </a:p>
          <a:p>
            <a:pPr>
              <a:buFont typeface="Wingdings" panose="05000000000000000000" pitchFamily="2" charset="2"/>
              <a:buChar char="ü"/>
            </a:pPr>
            <a:endParaRPr lang="hu-HU" dirty="0"/>
          </a:p>
          <a:p>
            <a:pPr>
              <a:buFont typeface="Wingdings" panose="05000000000000000000" pitchFamily="2" charset="2"/>
              <a:buChar char="ü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8504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Mi alapján?</a:t>
            </a:r>
            <a:br>
              <a:rPr lang="hu-HU" dirty="0"/>
            </a:br>
            <a:r>
              <a:rPr lang="hu-HU" dirty="0"/>
              <a:t>						</a:t>
            </a:r>
            <a:r>
              <a:rPr lang="hu-HU" sz="3100" i="1" dirty="0"/>
              <a:t>Irányadó jogszabályi háttér 2.</a:t>
            </a:r>
            <a:endParaRPr lang="hu-HU" sz="31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11/2016. (VI.28. ) IM rendelet az országos népszavazások költségeinek normatíváiról, tételeiről, elszámolási és belső ellenőrzési rendjéről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16/2016. (VII. 5.) IM rendelet a 2016. október 2. napjára kitűzött országos népszavazás eljárási határidőinek és határnapjainak megállapításáról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1/2016. (IX. 1.) számú elnöki utasítás az országos népszavazások költségeinek normatíváiról, tételeiről, elszámolási és belső ellenőrzési rendjéről szóló 11/2016. (VI. 28.) IM rendeletben foglalt feladatok végrehajtásával kapcsolatos teendőkről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9981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Hogyan jutottunk el eddig?</a:t>
            </a:r>
            <a:br>
              <a:rPr lang="hu-H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u-HU" dirty="0"/>
              <a:t>													</a:t>
            </a:r>
            <a:r>
              <a:rPr lang="hu-HU" sz="2800" i="1" dirty="0"/>
              <a:t>Előzmények</a:t>
            </a: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954985"/>
          </a:xfrm>
        </p:spPr>
        <p:txBody>
          <a:bodyPr/>
          <a:lstStyle/>
          <a:p>
            <a:endParaRPr lang="hu-HU" dirty="0"/>
          </a:p>
          <a:p>
            <a:r>
              <a:rPr lang="hu-HU" dirty="0"/>
              <a:t>2016.02.24: Rogán Antal miniszter benyújtja a népszavazási kezdeményezést</a:t>
            </a:r>
          </a:p>
          <a:p>
            <a:r>
              <a:rPr lang="hu-HU" dirty="0"/>
              <a:t>2016.02.29: NVB hitelesíti a népszavazási kérdést (NVB határozat)</a:t>
            </a:r>
          </a:p>
          <a:p>
            <a:r>
              <a:rPr lang="hu-HU" dirty="0"/>
              <a:t>2016.05.03: Kúria helyben hagyja az NVB határozatát</a:t>
            </a:r>
          </a:p>
          <a:p>
            <a:r>
              <a:rPr lang="hu-HU" dirty="0"/>
              <a:t>2016.05.10: Országgyűlés elrendeli az országos népszavazást</a:t>
            </a:r>
          </a:p>
          <a:p>
            <a:r>
              <a:rPr lang="hu-HU" dirty="0"/>
              <a:t>2016.07.05: Köztársasági elnök kitűzi az országos népszavazást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6" name="Nyíl: lefelé mutató 5"/>
          <p:cNvSpPr/>
          <p:nvPr/>
        </p:nvSpPr>
        <p:spPr>
          <a:xfrm>
            <a:off x="4733352" y="4681057"/>
            <a:ext cx="484632" cy="956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1322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6101594"/>
          </a:xfrm>
        </p:spPr>
        <p:txBody>
          <a:bodyPr>
            <a:normAutofit fontScale="90000"/>
          </a:bodyPr>
          <a:lstStyle/>
          <a:p>
            <a:pPr algn="ctr"/>
            <a:br>
              <a:rPr lang="hu-HU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hu-H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u-HU" b="1" dirty="0">
                <a:solidFill>
                  <a:schemeClr val="tx1"/>
                </a:solidFill>
              </a:rPr>
              <a:t>2016.10.02. (vasárnap)</a:t>
            </a:r>
            <a:br>
              <a:rPr lang="hu-HU" b="1" dirty="0">
                <a:solidFill>
                  <a:schemeClr val="tx1"/>
                </a:solidFill>
              </a:rPr>
            </a:br>
            <a:br>
              <a:rPr lang="hu-H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„Akarja-e, hogy az Európai Unió az Országgyűlés hozzájárulása nélkül is előírhassa nem magyar állampolgárok Magyarországra történő kötelező betelepítését?”</a:t>
            </a:r>
            <a:br>
              <a:rPr lang="hu-HU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hu-HU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hu-HU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hu-HU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hu-HU" dirty="0">
                <a:solidFill>
                  <a:schemeClr val="accent2">
                    <a:lumMod val="75000"/>
                  </a:schemeClr>
                </a:solidFill>
              </a:rPr>
            </a:br>
            <a:endParaRPr lang="hu-HU" dirty="0"/>
          </a:p>
        </p:txBody>
      </p:sp>
      <p:sp>
        <p:nvSpPr>
          <p:cNvPr id="7" name="Nyíl: lefelé mutató 6"/>
          <p:cNvSpPr/>
          <p:nvPr/>
        </p:nvSpPr>
        <p:spPr>
          <a:xfrm>
            <a:off x="4733352" y="763398"/>
            <a:ext cx="484632" cy="6375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Picture 2" descr="Képtalálat a következőre: „szavazás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420" y="5373573"/>
            <a:ext cx="1751864" cy="1129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088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/>
              <a:t>Fontosabb határidők: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820411"/>
            <a:ext cx="8596668" cy="42209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Levélben szavazás: 2016.09.17. 16 óra NVI-</a:t>
            </a:r>
            <a:r>
              <a:rPr lang="hu-HU" dirty="0" err="1"/>
              <a:t>hez</a:t>
            </a:r>
            <a:r>
              <a:rPr lang="hu-HU" dirty="0"/>
              <a:t> (</a:t>
            </a:r>
            <a:r>
              <a:rPr lang="hu-HU" dirty="0" err="1"/>
              <a:t>Ve</a:t>
            </a:r>
            <a:r>
              <a:rPr lang="hu-HU" dirty="0"/>
              <a:t>. 274-283.§)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Névjegyzék adatainak módosítása : 2016.09.17. 16 óra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Külképviselet: 2016.09.24. 16 óra (</a:t>
            </a:r>
            <a:r>
              <a:rPr lang="hu-HU" dirty="0" err="1"/>
              <a:t>Ve</a:t>
            </a:r>
            <a:r>
              <a:rPr lang="hu-HU" dirty="0"/>
              <a:t>. 259-264., 269-273.§)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Átjelentkezés: 2016.09.30. 16 óra HVI-</a:t>
            </a:r>
            <a:r>
              <a:rPr lang="hu-HU" dirty="0" err="1"/>
              <a:t>hez</a:t>
            </a:r>
            <a:r>
              <a:rPr lang="hu-HU" dirty="0"/>
              <a:t> (</a:t>
            </a:r>
            <a:r>
              <a:rPr lang="hu-HU" dirty="0" err="1"/>
              <a:t>Ve</a:t>
            </a:r>
            <a:r>
              <a:rPr lang="hu-HU" dirty="0"/>
              <a:t>. 250.§)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Mozgóurna: </a:t>
            </a:r>
          </a:p>
          <a:p>
            <a:pPr marL="0" indent="0">
              <a:buNone/>
            </a:pPr>
            <a:r>
              <a:rPr lang="hu-HU" dirty="0"/>
              <a:t>		2016.09.30. 16 óra HVI-</a:t>
            </a:r>
            <a:r>
              <a:rPr lang="hu-HU" dirty="0" err="1"/>
              <a:t>hez</a:t>
            </a:r>
            <a:r>
              <a:rPr lang="hu-HU" dirty="0"/>
              <a:t> vagy 2016.10.02. 15 óra SZSZB-</a:t>
            </a:r>
            <a:r>
              <a:rPr lang="hu-HU" dirty="0" err="1"/>
              <a:t>hez</a:t>
            </a: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Szavazás: 2016.10.02. 6-19 óra</a:t>
            </a:r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/>
              <a:t>Egyes névjegyzékek tartalmának törlése, papír alapú nyilvántartások (népszavazási iratok) megsemmisítése, illetve szavazólapok megőrzésének ideje: 2017.01.02.</a:t>
            </a:r>
          </a:p>
        </p:txBody>
      </p:sp>
    </p:spTree>
    <p:extLst>
      <p:ext uri="{BB962C8B-B14F-4D97-AF65-F5344CB8AC3E}">
        <p14:creationId xmlns:p14="http://schemas.microsoft.com/office/powerpoint/2010/main" val="2867954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szavazólap tartalma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677799"/>
            <a:ext cx="8596668" cy="436356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hu-HU" dirty="0">
              <a:cs typeface="Arial" panose="020B0604020202020204" pitchFamily="34" charset="0"/>
            </a:endParaRPr>
          </a:p>
          <a:p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997" y="1375795"/>
            <a:ext cx="6591040" cy="466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312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Hasonlóság az országgyűlési képviselők választásához 1.</a:t>
            </a: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/>
          </a:p>
          <a:p>
            <a:r>
              <a:rPr lang="hu-HU" dirty="0"/>
              <a:t>Minden nagykorú magyar állampolgárnak van választójoga.</a:t>
            </a:r>
          </a:p>
          <a:p>
            <a:r>
              <a:rPr lang="hu-HU" dirty="0"/>
              <a:t>A szavazáshoz szükséges okmányok.</a:t>
            </a:r>
          </a:p>
          <a:p>
            <a:r>
              <a:rPr lang="hu-HU" dirty="0"/>
              <a:t>Szavazás módja: </a:t>
            </a:r>
          </a:p>
          <a:p>
            <a:pPr marL="0" indent="0">
              <a:buNone/>
            </a:pPr>
            <a:r>
              <a:rPr lang="hu-HU" dirty="0"/>
              <a:t> 		Magyarországi lakcímmel rendelkezők esetén - személyesen: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Lakcím szerinti szavazókörben,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Átjelentkezéssel,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Külképviseleten.</a:t>
            </a:r>
          </a:p>
          <a:p>
            <a:pPr marL="0" indent="0">
              <a:buNone/>
            </a:pPr>
            <a:r>
              <a:rPr lang="hu-HU" dirty="0"/>
              <a:t>		Magyarországi lakcímmel nem rendelkezők esetén – levélben.</a:t>
            </a:r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7125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Hasonlóság az országgyűlési képviselők választásához 2.</a:t>
            </a: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latin typeface="+mj-lt"/>
              </a:rPr>
              <a:t>Az egész ország egy választókerület (mint a listás országgyűlési választásnál)</a:t>
            </a:r>
          </a:p>
          <a:p>
            <a:r>
              <a:rPr lang="hu-HU" dirty="0">
                <a:latin typeface="+mj-lt"/>
              </a:rPr>
              <a:t>Választási szervek: SZSZB (HVB), OEVB, NVB</a:t>
            </a:r>
          </a:p>
          <a:p>
            <a:r>
              <a:rPr lang="hu-HU" dirty="0">
                <a:latin typeface="+mj-lt"/>
              </a:rPr>
              <a:t>Szavazóköri jegyzőkönyvek útja: HVI</a:t>
            </a:r>
            <a:r>
              <a:rPr lang="hu-HU" dirty="0">
                <a:latin typeface="+mj-lt"/>
                <a:cs typeface="Arial" panose="020B0604020202020204" pitchFamily="34" charset="0"/>
              </a:rPr>
              <a:t>→OEVI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hu-HU" dirty="0">
                <a:latin typeface="+mj-lt"/>
                <a:cs typeface="Arial" panose="020B0604020202020204" pitchFamily="34" charset="0"/>
              </a:rPr>
              <a:t>NVI </a:t>
            </a:r>
          </a:p>
          <a:p>
            <a:r>
              <a:rPr lang="hu-HU" dirty="0">
                <a:latin typeface="+mj-lt"/>
                <a:cs typeface="Arial" panose="020B0604020202020204" pitchFamily="34" charset="0"/>
              </a:rPr>
              <a:t>OEVI-ben leadott levél szavazatokat az NVI-</a:t>
            </a:r>
            <a:r>
              <a:rPr lang="hu-HU" dirty="0" err="1">
                <a:latin typeface="+mj-lt"/>
                <a:cs typeface="Arial" panose="020B0604020202020204" pitchFamily="34" charset="0"/>
              </a:rPr>
              <a:t>hez</a:t>
            </a:r>
            <a:r>
              <a:rPr lang="hu-HU" dirty="0">
                <a:latin typeface="+mj-lt"/>
                <a:cs typeface="Arial" panose="020B0604020202020204" pitchFamily="34" charset="0"/>
              </a:rPr>
              <a:t> kell továbbítani</a:t>
            </a:r>
          </a:p>
          <a:p>
            <a:endParaRPr lang="hu-HU" dirty="0">
              <a:latin typeface="+mj-lt"/>
            </a:endParaRPr>
          </a:p>
        </p:txBody>
      </p:sp>
      <p:pic>
        <p:nvPicPr>
          <p:cNvPr id="1026" name="Picture 2" descr="Képtalálat a következőre: „országgyűlés 199 fős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097" y="4016608"/>
            <a:ext cx="3380763" cy="2254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06791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551</TotalTime>
  <Words>445</Words>
  <Application>Microsoft Office PowerPoint</Application>
  <PresentationFormat>Szélesvásznú</PresentationFormat>
  <Paragraphs>68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Fazetta</vt:lpstr>
      <vt:lpstr>A népszavazás jogszabályi háttere</vt:lpstr>
      <vt:lpstr>Mi alapján?        Irányadó jogszabályi háttér 1.</vt:lpstr>
      <vt:lpstr>Mi alapján?       Irányadó jogszabályi háttér 2.</vt:lpstr>
      <vt:lpstr>Hogyan jutottunk el eddig?              Előzmények</vt:lpstr>
      <vt:lpstr>  2016.10.02. (vasárnap)  „Akarja-e, hogy az Európai Unió az Országgyűlés hozzájárulása nélkül is előírhassa nem magyar állampolgárok Magyarországra történő kötelező betelepítését?”     </vt:lpstr>
      <vt:lpstr>Fontosabb határidők:</vt:lpstr>
      <vt:lpstr>A szavazólap tartalma</vt:lpstr>
      <vt:lpstr>Hasonlóság az országgyűlési képviselők választásához 1.</vt:lpstr>
      <vt:lpstr>Hasonlóság az országgyűlési képviselők választásához 2.</vt:lpstr>
      <vt:lpstr>Különbség az országgyűlési képviselők választásához képest</vt:lpstr>
      <vt:lpstr>Néhány gyakorlati felvetés: 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népszavazás jogszabályi háttere</dc:title>
  <dc:creator>Kitti Krucso</dc:creator>
  <cp:lastModifiedBy>Kitti Krucso</cp:lastModifiedBy>
  <cp:revision>79</cp:revision>
  <cp:lastPrinted>2016-09-12T11:20:50Z</cp:lastPrinted>
  <dcterms:created xsi:type="dcterms:W3CDTF">2016-09-08T12:57:05Z</dcterms:created>
  <dcterms:modified xsi:type="dcterms:W3CDTF">2016-09-15T07:08:08Z</dcterms:modified>
</cp:coreProperties>
</file>